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2" r:id="rId37"/>
    <p:sldId id="291" r:id="rId38"/>
  </p:sldIdLst>
  <p:sldSz cx="9144000" cy="5715000" type="screen16x10"/>
  <p:notesSz cx="7010400" cy="923607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3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3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3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3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3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3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3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3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36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6"/>
              </a:solidFill>
              <a:prstDash val="solid"/>
              <a:round/>
            </a:ln>
          </a:top>
          <a:bottom>
            <a:ln w="12700" cap="flat">
              <a:solidFill>
                <a:schemeClr val="accent6"/>
              </a:solidFill>
              <a:prstDash val="solid"/>
              <a:round/>
            </a:ln>
          </a:bottom>
          <a:insideH>
            <a:ln w="12700" cap="flat">
              <a:solidFill>
                <a:schemeClr val="accent6"/>
              </a:solidFill>
              <a:prstDash val="solid"/>
              <a:round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DEEE8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6"/>
              </a:solidFill>
              <a:prstDash val="solid"/>
              <a:round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6"/>
              </a:solidFill>
              <a:prstDash val="solid"/>
              <a:round/>
            </a:ln>
          </a:top>
          <a:bottom>
            <a:ln w="12700" cap="flat">
              <a:solidFill>
                <a:schemeClr val="accent6"/>
              </a:solidFill>
              <a:prstDash val="solid"/>
              <a:round/>
            </a:ln>
          </a:bottom>
          <a:insideH>
            <a:ln w="12700" cap="flat">
              <a:solidFill>
                <a:schemeClr val="accent6"/>
              </a:solidFill>
              <a:prstDash val="solid"/>
              <a:round/>
            </a:ln>
          </a:insideH>
          <a:insideV>
            <a:ln w="12700" cap="flat">
              <a:solidFill>
                <a:schemeClr val="accent6"/>
              </a:solidFill>
              <a:prstDash val="solid"/>
              <a:round/>
            </a:ln>
          </a:insideV>
        </a:tcBdr>
        <a:fill>
          <a:solidFill>
            <a:srgbClr val="FDEEE8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chemeClr val="accent6"/>
              </a:solidFill>
              <a:prstDash val="solid"/>
              <a:round/>
            </a:ln>
          </a:top>
          <a:bottom>
            <a:ln w="12700" cap="flat">
              <a:solidFill>
                <a:schemeClr val="accent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6"/>
              </a:solidFill>
              <a:prstDash val="solid"/>
              <a:round/>
            </a:ln>
          </a:top>
          <a:bottom>
            <a:ln w="12700" cap="flat">
              <a:solidFill>
                <a:schemeClr val="accent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0" d="100"/>
          <a:sy n="60" d="100"/>
        </p:scale>
        <p:origin x="-1758" y="-80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>
            <a:spLocks noGrp="1" noRot="1" noChangeAspect="1"/>
          </p:cNvSpPr>
          <p:nvPr>
            <p:ph type="sldImg"/>
          </p:nvPr>
        </p:nvSpPr>
        <p:spPr>
          <a:xfrm>
            <a:off x="735013" y="692150"/>
            <a:ext cx="5540375" cy="3463925"/>
          </a:xfrm>
          <a:prstGeom prst="rect">
            <a:avLst/>
          </a:prstGeom>
        </p:spPr>
        <p:txBody>
          <a:bodyPr lIns="92830" tIns="46415" rIns="92830" bIns="46415"/>
          <a:lstStyle/>
          <a:p>
            <a:endParaRPr/>
          </a:p>
        </p:txBody>
      </p:sp>
      <p:sp>
        <p:nvSpPr>
          <p:cNvPr id="181" name="Shape 181"/>
          <p:cNvSpPr>
            <a:spLocks noGrp="1"/>
          </p:cNvSpPr>
          <p:nvPr>
            <p:ph type="body" sz="quarter" idx="1"/>
          </p:nvPr>
        </p:nvSpPr>
        <p:spPr>
          <a:xfrm>
            <a:off x="934720" y="4387136"/>
            <a:ext cx="5140960" cy="4156234"/>
          </a:xfrm>
          <a:prstGeom prst="rect">
            <a:avLst/>
          </a:prstGeom>
        </p:spPr>
        <p:txBody>
          <a:bodyPr lIns="92830" tIns="46415" rIns="92830" bIns="46415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7060405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914362" latinLnBrk="0">
      <a:defRPr sz="1200">
        <a:latin typeface="+mn-lt"/>
        <a:ea typeface="+mn-ea"/>
        <a:cs typeface="+mn-cs"/>
        <a:sym typeface="Calibri"/>
      </a:defRPr>
    </a:lvl1pPr>
    <a:lvl2pPr indent="228600" defTabSz="914362" latinLnBrk="0">
      <a:defRPr sz="1200">
        <a:latin typeface="+mn-lt"/>
        <a:ea typeface="+mn-ea"/>
        <a:cs typeface="+mn-cs"/>
        <a:sym typeface="Calibri"/>
      </a:defRPr>
    </a:lvl2pPr>
    <a:lvl3pPr indent="457200" defTabSz="914362" latinLnBrk="0">
      <a:defRPr sz="1200">
        <a:latin typeface="+mn-lt"/>
        <a:ea typeface="+mn-ea"/>
        <a:cs typeface="+mn-cs"/>
        <a:sym typeface="Calibri"/>
      </a:defRPr>
    </a:lvl3pPr>
    <a:lvl4pPr indent="685800" defTabSz="914362" latinLnBrk="0">
      <a:defRPr sz="1200">
        <a:latin typeface="+mn-lt"/>
        <a:ea typeface="+mn-ea"/>
        <a:cs typeface="+mn-cs"/>
        <a:sym typeface="Calibri"/>
      </a:defRPr>
    </a:lvl4pPr>
    <a:lvl5pPr indent="914400" defTabSz="914362" latinLnBrk="0">
      <a:defRPr sz="1200">
        <a:latin typeface="+mn-lt"/>
        <a:ea typeface="+mn-ea"/>
        <a:cs typeface="+mn-cs"/>
        <a:sym typeface="Calibri"/>
      </a:defRPr>
    </a:lvl5pPr>
    <a:lvl6pPr indent="1143000" defTabSz="914362" latinLnBrk="0">
      <a:defRPr sz="1200">
        <a:latin typeface="+mn-lt"/>
        <a:ea typeface="+mn-ea"/>
        <a:cs typeface="+mn-cs"/>
        <a:sym typeface="Calibri"/>
      </a:defRPr>
    </a:lvl6pPr>
    <a:lvl7pPr indent="1371600" defTabSz="914362" latinLnBrk="0">
      <a:defRPr sz="1200">
        <a:latin typeface="+mn-lt"/>
        <a:ea typeface="+mn-ea"/>
        <a:cs typeface="+mn-cs"/>
        <a:sym typeface="Calibri"/>
      </a:defRPr>
    </a:lvl7pPr>
    <a:lvl8pPr indent="1600200" defTabSz="914362" latinLnBrk="0">
      <a:defRPr sz="1200">
        <a:latin typeface="+mn-lt"/>
        <a:ea typeface="+mn-ea"/>
        <a:cs typeface="+mn-cs"/>
        <a:sym typeface="Calibri"/>
      </a:defRPr>
    </a:lvl8pPr>
    <a:lvl9pPr indent="1828800" defTabSz="914362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>
            <a:spLocks noGrp="1" noRot="1" noChangeAspect="1"/>
          </p:cNvSpPr>
          <p:nvPr>
            <p:ph type="sldImg"/>
          </p:nvPr>
        </p:nvSpPr>
        <p:spPr>
          <a:xfrm>
            <a:off x="733425" y="692150"/>
            <a:ext cx="5543550" cy="34639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0" name="Shape 20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>
                <a:solidFill>
                  <a:srgbClr val="808080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Hacer conciencia al grupo de trabajo que el CDD y su implementación busca en sistematizar los procesos para un mejor control.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Shape 529"/>
          <p:cNvSpPr>
            <a:spLocks noGrp="1" noRot="1" noChangeAspect="1"/>
          </p:cNvSpPr>
          <p:nvPr>
            <p:ph type="sldImg"/>
          </p:nvPr>
        </p:nvSpPr>
        <p:spPr>
          <a:xfrm>
            <a:off x="733425" y="692150"/>
            <a:ext cx="5543550" cy="34639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30" name="Shape 5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algn="just">
              <a:defRPr b="1"/>
            </a:pPr>
            <a:r>
              <a:t>Valoración</a:t>
            </a:r>
            <a:r>
              <a:rPr b="0"/>
              <a:t>. Fase del tratamiento archivístico  en la cual se analizan y determinan  los valores primarios y secundarios de las series documentales, para decidir p plazos de transferencia, acceso,  conservación o eliminación. LFA. (dicc. De terminología archivística).</a:t>
            </a:r>
          </a:p>
          <a:p>
            <a:pPr algn="just"/>
            <a:r>
              <a:t>Trabajo continuo desde la creación de los documentos.</a:t>
            </a:r>
          </a:p>
          <a:p>
            <a:pPr algn="just"/>
            <a:endParaRPr/>
          </a:p>
          <a:p>
            <a:pPr algn="just"/>
            <a:r>
              <a:t>*proceso intelectual, de estudio de las series análisis de valores y de toma de decisiones. Estudiamos , decidimos que hacer con las series documentales.</a:t>
            </a:r>
          </a:p>
          <a:p>
            <a:pPr marL="174056" indent="-174056" algn="just">
              <a:buSzPct val="100000"/>
              <a:buFont typeface="Arial"/>
              <a:buChar char="•"/>
            </a:pPr>
            <a:r>
              <a:t>Creamos el catalogo de disposición documental.</a:t>
            </a:r>
          </a:p>
          <a:p>
            <a:pPr marL="174056" indent="-174056" algn="just">
              <a:buSzPct val="100000"/>
              <a:buFont typeface="Arial"/>
              <a:buChar char="•"/>
              <a:defRPr b="1"/>
            </a:pPr>
            <a:r>
              <a:t>Para que Valoramos</a:t>
            </a:r>
            <a:r>
              <a:rPr b="0"/>
              <a:t>.  Para  fijar plazos de transferencia (cuando es apropiado transferir una serie) conservar. Para definir plazos de acceso (restricciones en cuanto a la consulta) Para decidir la conservación . Para decidir la eliminación.</a:t>
            </a:r>
          </a:p>
          <a:p>
            <a:pPr marL="174056" indent="-174056" algn="just">
              <a:buSzPct val="100000"/>
              <a:buFont typeface="Arial"/>
              <a:buChar char="•"/>
              <a:defRPr b="1"/>
            </a:pPr>
            <a:r>
              <a:t>Quienes valoran</a:t>
            </a:r>
            <a:r>
              <a:rPr b="0"/>
              <a:t>.  .No es responsabilidad  exclusiva de los archivos de concentración.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Shape 565"/>
          <p:cNvSpPr>
            <a:spLocks noGrp="1" noRot="1" noChangeAspect="1"/>
          </p:cNvSpPr>
          <p:nvPr>
            <p:ph type="sldImg"/>
          </p:nvPr>
        </p:nvSpPr>
        <p:spPr>
          <a:xfrm>
            <a:off x="733425" y="692150"/>
            <a:ext cx="5543550" cy="34639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66" name="Shape 566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Valor documental: </a:t>
            </a:r>
            <a:r>
              <a:rPr b="0"/>
              <a:t>Condición de los documentos que les confiere características administrativas, legales, fiscales o contables en los archivos de trámite o concentración (valores primarios); o bien, evidenciales, testimoniales e informativas en los archivos históricos (valores secundarios);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Shape 602"/>
          <p:cNvSpPr>
            <a:spLocks noGrp="1" noRot="1" noChangeAspect="1"/>
          </p:cNvSpPr>
          <p:nvPr>
            <p:ph type="sldImg"/>
          </p:nvPr>
        </p:nvSpPr>
        <p:spPr>
          <a:xfrm>
            <a:off x="733425" y="692150"/>
            <a:ext cx="5543550" cy="34639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03" name="Shape 60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XL. </a:t>
            </a:r>
            <a:r>
              <a:rPr b="1"/>
              <a:t>Vigencia documental</a:t>
            </a:r>
            <a:r>
              <a:t>: Periodo durante el cual un documento de archivo mantiene sus valores administrativos, legales, fiscales o contables, de conformidad con las disposiciones jurídicas vigentes  y aplicables.</a:t>
            </a:r>
          </a:p>
          <a:p>
            <a:pPr>
              <a:defRPr b="1"/>
            </a:pPr>
            <a:endParaRPr/>
          </a:p>
          <a:p>
            <a:pPr>
              <a:defRPr b="1"/>
            </a:pPr>
            <a:r>
              <a:t>Ley de Transaparencia y acceso a la infor pub del Edo de Jal.y sus Municipios. Artículo 3.°</a:t>
            </a:r>
            <a:r>
              <a:rPr b="0"/>
              <a:t> Ley - Conceptos Fundamentales</a:t>
            </a:r>
          </a:p>
          <a:p>
            <a:r>
              <a:t> </a:t>
            </a:r>
          </a:p>
          <a:p>
            <a:r>
              <a:t>1. Información pública es toda información que generen, posean o administren los sujetos obligados, como consecuencia del ejercicio de sus facultades o atribuciones, o el cumplimiento de sus obligaciones, sin importar su origen, utilización o el medio en el que se contenga o almacene; la cual está contenida en documentos, fotografías, grabaciones, soporte magnético, digital, sonoro, visual, electrónico, informático, holográfico o en cualquier otro elemento técnico existente o que surja con posterioridad.</a:t>
            </a:r>
          </a:p>
          <a:p>
            <a:r>
              <a:t> </a:t>
            </a:r>
          </a:p>
          <a:p>
            <a:r>
              <a:t>2. La información pública se clasifica en:</a:t>
            </a:r>
          </a:p>
          <a:p>
            <a:r>
              <a:t> </a:t>
            </a:r>
          </a:p>
          <a:p>
            <a:r>
              <a:t>I. Información pública de libre acceso, que es la no considerada como protegida, cuyo acceso al público es permanente, libre, fácil, gratuito y expedito, y se divide en:</a:t>
            </a:r>
          </a:p>
          <a:p>
            <a:r>
              <a:t> </a:t>
            </a:r>
          </a:p>
          <a:p>
            <a:r>
              <a:t>a) Información pública fundamental, que es la información pública de libre acceso que debe publicarse y difundirse de manera universal, permanente, actualizada y, en el caso de la información electrónica, a través de formatos abiertos y accesibles para el ciudadano, por ministerio de ley, sin que se requiera solicitud de parte interesada.</a:t>
            </a:r>
          </a:p>
          <a:p>
            <a:r>
              <a:t> </a:t>
            </a:r>
          </a:p>
          <a:p>
            <a:r>
              <a:t>Los sujetos obligados buscarán, en todo momento, que la información generada tenga un lenguaje sencillo para cualquier persona y se procurará, en la medida de lo posible y de acuerdo a la disponibilidad presupuestal, su accesibilidad y traducción a lenguas indígenas; e</a:t>
            </a:r>
          </a:p>
          <a:p>
            <a:r>
              <a:t> </a:t>
            </a:r>
          </a:p>
          <a:p>
            <a:r>
              <a:t>b) Información pública ordinaria, que es la información pública de libre acceso no considerada como fundamental.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>
            <a:spLocks noGrp="1" noRot="1" noChangeAspect="1"/>
          </p:cNvSpPr>
          <p:nvPr>
            <p:ph type="sldImg"/>
          </p:nvPr>
        </p:nvSpPr>
        <p:spPr>
          <a:xfrm>
            <a:off x="733425" y="692150"/>
            <a:ext cx="5543550" cy="34639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4" name="Shape 21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>
                <a:solidFill>
                  <a:srgbClr val="808080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Hacer conciencia al grupo de trabajo que el CDD y su implementación busca en sistematizar los procesos para un mejor control.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>
            <a:spLocks noGrp="1" noRot="1" noChangeAspect="1"/>
          </p:cNvSpPr>
          <p:nvPr>
            <p:ph type="sldImg"/>
          </p:nvPr>
        </p:nvSpPr>
        <p:spPr>
          <a:xfrm>
            <a:off x="733425" y="692150"/>
            <a:ext cx="5543550" cy="34639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24" name="Shape 22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>
                <a:solidFill>
                  <a:srgbClr val="808080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Hacer conciencia al grupo de trabajo que el CDD y su implementación busca en sistematizar los procesos para un mejor control.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>
            <a:spLocks noGrp="1" noRot="1" noChangeAspect="1"/>
          </p:cNvSpPr>
          <p:nvPr>
            <p:ph type="sldImg"/>
          </p:nvPr>
        </p:nvSpPr>
        <p:spPr>
          <a:xfrm>
            <a:off x="733425" y="692150"/>
            <a:ext cx="5543550" cy="34639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41" name="Shape 24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latin typeface="+mj-lt"/>
                <a:ea typeface="+mj-ea"/>
                <a:cs typeface="+mj-cs"/>
                <a:sym typeface="Helvetica"/>
              </a:defRPr>
            </a:pPr>
            <a:r>
              <a:t>Fuente: C</a:t>
            </a:r>
            <a:r>
              <a:rPr>
                <a:latin typeface="+mn-lt"/>
                <a:ea typeface="+mn-ea"/>
                <a:cs typeface="+mn-cs"/>
                <a:sym typeface="Calibri"/>
              </a:rPr>
              <a:t>onsejo Nacional del Sistema Nacional de Transparencia, Acceso a la Información Pública y Protección de Datos</a:t>
            </a:r>
          </a:p>
          <a:p>
            <a:r>
              <a:t>Personales. </a:t>
            </a:r>
            <a:r>
              <a:rPr>
                <a:latin typeface="+mj-lt"/>
                <a:ea typeface="+mj-ea"/>
                <a:cs typeface="+mj-cs"/>
                <a:sym typeface="Helvetica"/>
              </a:rPr>
              <a:t>Lineamientos para la Organización y Conservación de los archivos. lineamiento cuarto, Fracc. XI. Mayo 2017. </a:t>
            </a:r>
          </a:p>
          <a:p>
            <a:pPr>
              <a:defRPr>
                <a:solidFill>
                  <a:srgbClr val="808080"/>
                </a:solidFill>
                <a:latin typeface="+mj-lt"/>
                <a:ea typeface="+mj-ea"/>
                <a:cs typeface="+mj-cs"/>
                <a:sym typeface="Helvetica"/>
              </a:defRPr>
            </a:pPr>
            <a:endParaRPr>
              <a:latin typeface="+mj-lt"/>
              <a:ea typeface="+mj-ea"/>
              <a:cs typeface="+mj-cs"/>
              <a:sym typeface="Helvetica"/>
            </a:endParaRPr>
          </a:p>
          <a:p>
            <a:pPr>
              <a:defRPr>
                <a:solidFill>
                  <a:srgbClr val="808080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Hacer conciencia al grupo de trabajo que el CDD y su implementación busca en sistematizar los procesos para un mejor control.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>
            <a:spLocks noGrp="1" noRot="1" noChangeAspect="1"/>
          </p:cNvSpPr>
          <p:nvPr>
            <p:ph type="sldImg"/>
          </p:nvPr>
        </p:nvSpPr>
        <p:spPr>
          <a:xfrm>
            <a:off x="733425" y="692150"/>
            <a:ext cx="5543550" cy="34639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4" name="Shape 25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914400">
              <a:defRPr>
                <a:solidFill>
                  <a:srgbClr val="808080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Hacer conciencia al grupo de trabajo que el CDD y su implementación busca en sistematizar los procesos para un mejor control.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>
            <a:spLocks noGrp="1" noRot="1" noChangeAspect="1"/>
          </p:cNvSpPr>
          <p:nvPr>
            <p:ph type="sldImg"/>
          </p:nvPr>
        </p:nvSpPr>
        <p:spPr>
          <a:xfrm>
            <a:off x="733425" y="692150"/>
            <a:ext cx="5543550" cy="34639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61" name="Shape 26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algn="just">
              <a:defRPr sz="1700">
                <a:latin typeface="+mj-lt"/>
                <a:ea typeface="+mj-ea"/>
                <a:cs typeface="+mj-cs"/>
                <a:sym typeface="Helvetica"/>
              </a:defRPr>
            </a:pPr>
            <a:r>
              <a:t>Se integra por </a:t>
            </a:r>
            <a:r>
              <a:rPr b="1"/>
              <a:t>25 secciones,  176 series y 20 sub-series, </a:t>
            </a:r>
            <a:r>
              <a:t>las cuales se organizan de la siguiente manera:</a:t>
            </a:r>
          </a:p>
          <a:p>
            <a:pPr lvl="4" indent="1856522" algn="just">
              <a:defRPr sz="1700">
                <a:latin typeface="+mj-lt"/>
                <a:ea typeface="+mj-ea"/>
                <a:cs typeface="+mj-cs"/>
                <a:sym typeface="Helvetica"/>
              </a:defRPr>
            </a:pPr>
            <a:r>
              <a:t>Funciones comunes: 11 secciones, 98 series y 20 sub series.</a:t>
            </a:r>
          </a:p>
          <a:p>
            <a:pPr lvl="4" indent="1856522" algn="just">
              <a:defRPr sz="1700">
                <a:latin typeface="+mj-lt"/>
                <a:ea typeface="+mj-ea"/>
                <a:cs typeface="+mj-cs"/>
                <a:sym typeface="Helvetica"/>
              </a:defRPr>
            </a:pPr>
            <a:r>
              <a:t>Funciones sustantivas: 14 secciones y 78 series.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Shape 421"/>
          <p:cNvSpPr>
            <a:spLocks noGrp="1" noRot="1" noChangeAspect="1"/>
          </p:cNvSpPr>
          <p:nvPr>
            <p:ph type="sldImg"/>
          </p:nvPr>
        </p:nvSpPr>
        <p:spPr>
          <a:xfrm>
            <a:off x="733425" y="692150"/>
            <a:ext cx="5543550" cy="34639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22" name="Shape 42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Ley General de Transparencia. Art. 70, Fracción XLV.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>
            <a:spLocks noGrp="1" noRot="1" noChangeAspect="1"/>
          </p:cNvSpPr>
          <p:nvPr>
            <p:ph type="sldImg"/>
          </p:nvPr>
        </p:nvSpPr>
        <p:spPr>
          <a:xfrm>
            <a:off x="733425" y="692150"/>
            <a:ext cx="5543550" cy="34639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30" name="Shape 43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Ley General de Transparencia. Capítulo II. De las obligaciones de transparencia comunes. Artículo 70, Fracc. XLV. El catálogo de disposición y guía de archivo documental.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Shape 437"/>
          <p:cNvSpPr>
            <a:spLocks noGrp="1" noRot="1" noChangeAspect="1"/>
          </p:cNvSpPr>
          <p:nvPr>
            <p:ph type="sldImg"/>
          </p:nvPr>
        </p:nvSpPr>
        <p:spPr>
          <a:xfrm>
            <a:off x="733425" y="692150"/>
            <a:ext cx="5543550" cy="34639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38" name="Shape 43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Ley General de Transparencia. Art. 70, Fracción XLV.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685800" y="1775355"/>
            <a:ext cx="7772400" cy="1225023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371600" y="3238500"/>
            <a:ext cx="6400800" cy="14605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93" name="Shape 9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xfrm>
            <a:off x="6629400" y="228865"/>
            <a:ext cx="2057400" cy="4876273"/>
          </a:xfrm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02" name="Shape 102"/>
          <p:cNvSpPr>
            <a:spLocks noGrp="1"/>
          </p:cNvSpPr>
          <p:nvPr>
            <p:ph type="body" idx="1"/>
          </p:nvPr>
        </p:nvSpPr>
        <p:spPr>
          <a:xfrm>
            <a:off x="457200" y="228865"/>
            <a:ext cx="6019800" cy="4876273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image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549" y="17124"/>
            <a:ext cx="3498528" cy="23544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image2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503486" y="17122"/>
            <a:ext cx="5624420" cy="235458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" name="image3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923" y="2348750"/>
            <a:ext cx="7668995" cy="1913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" name="image4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662119" y="2349500"/>
            <a:ext cx="1461335" cy="1911544"/>
          </a:xfrm>
          <a:prstGeom prst="rect">
            <a:avLst/>
          </a:prstGeom>
          <a:ln w="12700">
            <a:miter lim="400000"/>
          </a:ln>
        </p:spPr>
      </p:pic>
      <p:pic>
        <p:nvPicPr>
          <p:cNvPr id="114" name="image5.jpe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0547" y="4241515"/>
            <a:ext cx="9098282" cy="1447802"/>
          </a:xfrm>
          <a:prstGeom prst="rect">
            <a:avLst/>
          </a:prstGeom>
          <a:ln w="12700">
            <a:miter lim="400000"/>
          </a:ln>
        </p:spPr>
      </p:pic>
      <p:sp>
        <p:nvSpPr>
          <p:cNvPr id="115" name="Shape 115"/>
          <p:cNvSpPr/>
          <p:nvPr/>
        </p:nvSpPr>
        <p:spPr>
          <a:xfrm>
            <a:off x="8755229" y="2058147"/>
            <a:ext cx="304802" cy="127002"/>
          </a:xfrm>
          <a:prstGeom prst="rect">
            <a:avLst/>
          </a:prstGeom>
          <a:solidFill>
            <a:srgbClr val="F2741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713230">
              <a:defRPr sz="1400">
                <a:solidFill>
                  <a:srgbClr val="F47F28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16" name="Shape 116"/>
          <p:cNvSpPr>
            <a:spLocks noGrp="1"/>
          </p:cNvSpPr>
          <p:nvPr>
            <p:ph type="body" sz="quarter" idx="1"/>
          </p:nvPr>
        </p:nvSpPr>
        <p:spPr>
          <a:xfrm>
            <a:off x="3581400" y="1079500"/>
            <a:ext cx="5105400" cy="1180224"/>
          </a:xfrm>
          <a:prstGeom prst="rect">
            <a:avLst/>
          </a:prstGeom>
        </p:spPr>
        <p:txBody>
          <a:bodyPr anchor="b"/>
          <a:lstStyle>
            <a:lvl1pPr algn="r">
              <a:spcBef>
                <a:spcPts val="400"/>
              </a:spcBef>
              <a:buSzTx/>
              <a:buFontTx/>
              <a:buNone/>
              <a:defRPr sz="1700">
                <a:solidFill>
                  <a:srgbClr val="404040"/>
                </a:solidFill>
              </a:defRPr>
            </a:lvl1pPr>
            <a:lvl2pPr marL="630664" indent="-173483" algn="r">
              <a:spcBef>
                <a:spcPts val="400"/>
              </a:spcBef>
              <a:buFontTx/>
              <a:defRPr sz="1700">
                <a:solidFill>
                  <a:srgbClr val="404040"/>
                </a:solidFill>
              </a:defRPr>
            </a:lvl2pPr>
            <a:lvl3pPr marL="1076281" indent="-161918" algn="r">
              <a:spcBef>
                <a:spcPts val="400"/>
              </a:spcBef>
              <a:buFontTx/>
              <a:defRPr sz="1700">
                <a:solidFill>
                  <a:srgbClr val="404040"/>
                </a:solidFill>
              </a:defRPr>
            </a:lvl3pPr>
            <a:lvl4pPr marL="1565846" indent="-194301" algn="r">
              <a:spcBef>
                <a:spcPts val="400"/>
              </a:spcBef>
              <a:buFontTx/>
              <a:defRPr sz="1700">
                <a:solidFill>
                  <a:srgbClr val="404040"/>
                </a:solidFill>
              </a:defRPr>
            </a:lvl4pPr>
            <a:lvl5pPr marL="2023029" indent="-194301" algn="r">
              <a:spcBef>
                <a:spcPts val="400"/>
              </a:spcBef>
              <a:buFontTx/>
              <a:defRPr sz="1700">
                <a:solidFill>
                  <a:srgbClr val="404040"/>
                </a:solidFill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xfrm>
            <a:off x="106344" y="3429000"/>
            <a:ext cx="7315201" cy="762000"/>
          </a:xfrm>
          <a:prstGeom prst="rect">
            <a:avLst/>
          </a:prstGeom>
        </p:spPr>
        <p:txBody>
          <a:bodyPr anchor="b"/>
          <a:lstStyle>
            <a:lvl1pPr marL="267461" indent="-267461" algn="l" defTabSz="713230">
              <a:defRPr sz="28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18" name="Shape 11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contenido: Énfasi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126" name="Shape 126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62626"/>
                </a:solidFill>
              </a:defRPr>
            </a:lvl1pPr>
            <a:lvl2pPr>
              <a:defRPr>
                <a:solidFill>
                  <a:srgbClr val="262626"/>
                </a:solidFill>
              </a:defRPr>
            </a:lvl2pPr>
            <a:lvl3pPr>
              <a:defRPr>
                <a:solidFill>
                  <a:srgbClr val="262626"/>
                </a:solidFill>
              </a:defRPr>
            </a:lvl3pPr>
            <a:lvl4pPr>
              <a:defRPr>
                <a:solidFill>
                  <a:srgbClr val="262626"/>
                </a:solidFill>
              </a:defRPr>
            </a:lvl4pPr>
            <a:lvl5pPr>
              <a:defRPr>
                <a:solidFill>
                  <a:srgbClr val="262626"/>
                </a:solidFill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27" name="Shape 1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74747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el título: Énfasis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/>
          </p:cNvSpPr>
          <p:nvPr>
            <p:ph type="title"/>
          </p:nvPr>
        </p:nvSpPr>
        <p:spPr>
          <a:xfrm>
            <a:off x="290400" y="2567500"/>
            <a:ext cx="8686801" cy="913002"/>
          </a:xfrm>
          <a:prstGeom prst="rect">
            <a:avLst/>
          </a:prstGeom>
        </p:spPr>
        <p:txBody>
          <a:bodyPr/>
          <a:lstStyle>
            <a:lvl1pPr>
              <a:defRPr sz="3600" b="1" spc="-116">
                <a:ln w="9523">
                  <a:solidFill>
                    <a:srgbClr val="DFDFDF"/>
                  </a:solidFill>
                </a:ln>
                <a:solidFill>
                  <a:srgbClr val="DFDFDF"/>
                </a:solidFill>
                <a:effectLst>
                  <a:outerShdw blurRad="38100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283951" y="2020627"/>
            <a:ext cx="8694002" cy="533137"/>
          </a:xfrm>
          <a:prstGeom prst="rect">
            <a:avLst/>
          </a:prstGeom>
        </p:spPr>
        <p:txBody>
          <a:bodyPr anchor="b"/>
          <a:lstStyle>
            <a:lvl1pPr marL="0" indent="0" algn="ctr">
              <a:spcBef>
                <a:spcPts val="500"/>
              </a:spcBef>
              <a:buSzTx/>
              <a:buFontTx/>
              <a:buNone/>
              <a:defRPr sz="2200">
                <a:solidFill>
                  <a:srgbClr val="2E507A">
                    <a:alpha val="81000"/>
                  </a:srgbClr>
                </a:solidFill>
              </a:defRPr>
            </a:lvl1pPr>
            <a:lvl2pPr marL="0" indent="0" algn="ctr">
              <a:spcBef>
                <a:spcPts val="500"/>
              </a:spcBef>
              <a:buSzTx/>
              <a:buFontTx/>
              <a:buNone/>
              <a:defRPr sz="2200">
                <a:solidFill>
                  <a:srgbClr val="2E507A">
                    <a:alpha val="81000"/>
                  </a:srgbClr>
                </a:solidFill>
              </a:defRPr>
            </a:lvl2pPr>
            <a:lvl3pPr marL="0" indent="0" algn="ctr">
              <a:spcBef>
                <a:spcPts val="500"/>
              </a:spcBef>
              <a:buSzTx/>
              <a:buFontTx/>
              <a:buNone/>
              <a:defRPr sz="2200">
                <a:solidFill>
                  <a:srgbClr val="2E507A">
                    <a:alpha val="81000"/>
                  </a:srgbClr>
                </a:solidFill>
              </a:defRPr>
            </a:lvl3pPr>
            <a:lvl4pPr marL="0" indent="0" algn="ctr">
              <a:spcBef>
                <a:spcPts val="500"/>
              </a:spcBef>
              <a:buSzTx/>
              <a:buFontTx/>
              <a:buNone/>
              <a:defRPr sz="2200">
                <a:solidFill>
                  <a:srgbClr val="2E507A">
                    <a:alpha val="81000"/>
                  </a:srgbClr>
                </a:solidFill>
              </a:defRPr>
            </a:lvl4pPr>
            <a:lvl5pPr marL="0" indent="0" algn="ctr">
              <a:spcBef>
                <a:spcPts val="500"/>
              </a:spcBef>
              <a:buSzTx/>
              <a:buFontTx/>
              <a:buNone/>
              <a:defRPr sz="2200">
                <a:solidFill>
                  <a:srgbClr val="2E507A">
                    <a:alpha val="81000"/>
                  </a:srgbClr>
                </a:solidFill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6" name="Shape 13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B8B8B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con texto 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/>
        </p:nvSpPr>
        <p:spPr>
          <a:xfrm>
            <a:off x="0" y="2413000"/>
            <a:ext cx="7543800" cy="1778000"/>
          </a:xfrm>
          <a:prstGeom prst="rect">
            <a:avLst/>
          </a:prstGeom>
          <a:gradFill>
            <a:gsLst>
              <a:gs pos="63000">
                <a:srgbClr val="262626">
                  <a:alpha val="49000"/>
                </a:srgbClr>
              </a:gs>
              <a:gs pos="100000">
                <a:srgbClr val="0D0D0D">
                  <a:alpha val="5600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713230">
              <a:defRPr sz="1400"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44" name="Shape 144"/>
          <p:cNvSpPr>
            <a:spLocks noGrp="1"/>
          </p:cNvSpPr>
          <p:nvPr>
            <p:ph type="title"/>
          </p:nvPr>
        </p:nvSpPr>
        <p:spPr>
          <a:xfrm>
            <a:off x="414867" y="2667000"/>
            <a:ext cx="7010401" cy="1397000"/>
          </a:xfrm>
          <a:prstGeom prst="rect">
            <a:avLst/>
          </a:prstGeom>
        </p:spPr>
        <p:txBody>
          <a:bodyPr/>
          <a:lstStyle>
            <a:lvl1pPr algn="l" defTabSz="713230">
              <a:defRPr sz="3100">
                <a:solidFill>
                  <a:srgbClr val="FFFFFF"/>
                </a:solidFill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45" name="Shape 145"/>
          <p:cNvSpPr>
            <a:spLocks noGrp="1"/>
          </p:cNvSpPr>
          <p:nvPr>
            <p:ph type="body" sz="quarter" idx="1"/>
          </p:nvPr>
        </p:nvSpPr>
        <p:spPr>
          <a:xfrm>
            <a:off x="4648200" y="553981"/>
            <a:ext cx="4191000" cy="317502"/>
          </a:xfrm>
          <a:prstGeom prst="rect">
            <a:avLst/>
          </a:prstGeom>
        </p:spPr>
        <p:txBody>
          <a:bodyPr/>
          <a:lstStyle>
            <a:lvl1pPr algn="r">
              <a:spcBef>
                <a:spcPts val="300"/>
              </a:spcBef>
              <a:buSzTx/>
              <a:buFontTx/>
              <a:buNone/>
              <a:defRPr sz="1400" b="1">
                <a:solidFill>
                  <a:srgbClr val="A6A6A6"/>
                </a:solidFill>
              </a:defRPr>
            </a:lvl1pPr>
            <a:lvl2pPr marL="600050" indent="-142868" algn="r">
              <a:spcBef>
                <a:spcPts val="300"/>
              </a:spcBef>
              <a:buFontTx/>
              <a:defRPr sz="1400" b="1">
                <a:solidFill>
                  <a:srgbClr val="A6A6A6"/>
                </a:solidFill>
              </a:defRPr>
            </a:lvl2pPr>
            <a:lvl3pPr marL="1047706" indent="-133343" algn="r">
              <a:spcBef>
                <a:spcPts val="300"/>
              </a:spcBef>
              <a:buFontTx/>
              <a:defRPr sz="1400" b="1">
                <a:solidFill>
                  <a:srgbClr val="A6A6A6"/>
                </a:solidFill>
              </a:defRPr>
            </a:lvl3pPr>
            <a:lvl4pPr marL="1531557" indent="-160013" algn="r">
              <a:spcBef>
                <a:spcPts val="300"/>
              </a:spcBef>
              <a:buFontTx/>
              <a:defRPr sz="1400" b="1">
                <a:solidFill>
                  <a:srgbClr val="A6A6A6"/>
                </a:solidFill>
              </a:defRPr>
            </a:lvl4pPr>
            <a:lvl5pPr marL="1988740" indent="-160012" algn="r">
              <a:spcBef>
                <a:spcPts val="300"/>
              </a:spcBef>
              <a:buFontTx/>
              <a:defRPr sz="1400" b="1">
                <a:solidFill>
                  <a:srgbClr val="A6A6A6"/>
                </a:solidFill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46" name="Shape 14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multimedia con títul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/>
          <p:nvPr/>
        </p:nvSpPr>
        <p:spPr>
          <a:xfrm>
            <a:off x="595261" y="4000500"/>
            <a:ext cx="4873756" cy="571500"/>
          </a:xfrm>
          <a:prstGeom prst="rect">
            <a:avLst/>
          </a:prstGeom>
          <a:solidFill>
            <a:srgbClr val="0D0D0D">
              <a:alpha val="54000"/>
            </a:srgbClr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713230">
              <a:defRPr sz="1400" b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pPr>
            <a:endParaRPr/>
          </a:p>
        </p:txBody>
      </p:sp>
      <p:sp>
        <p:nvSpPr>
          <p:cNvPr id="154" name="Shape 154"/>
          <p:cNvSpPr>
            <a:spLocks noGrp="1"/>
          </p:cNvSpPr>
          <p:nvPr>
            <p:ph type="title"/>
          </p:nvPr>
        </p:nvSpPr>
        <p:spPr>
          <a:xfrm>
            <a:off x="606551" y="4000500"/>
            <a:ext cx="4809246" cy="472282"/>
          </a:xfrm>
          <a:prstGeom prst="rect">
            <a:avLst/>
          </a:prstGeom>
        </p:spPr>
        <p:txBody>
          <a:bodyPr anchor="b"/>
          <a:lstStyle>
            <a:lvl1pPr>
              <a:defRPr sz="1400" i="1">
                <a:solidFill>
                  <a:srgbClr val="D9D9D9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55" name="Shape 155"/>
          <p:cNvSpPr>
            <a:spLocks noGrp="1"/>
          </p:cNvSpPr>
          <p:nvPr>
            <p:ph type="media" sz="half" idx="13"/>
          </p:nvPr>
        </p:nvSpPr>
        <p:spPr>
          <a:xfrm>
            <a:off x="587022" y="698500"/>
            <a:ext cx="4873753" cy="317735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6" name="Shape 156"/>
          <p:cNvSpPr>
            <a:spLocks noGrp="1"/>
          </p:cNvSpPr>
          <p:nvPr>
            <p:ph type="body" sz="half" idx="1"/>
          </p:nvPr>
        </p:nvSpPr>
        <p:spPr>
          <a:xfrm>
            <a:off x="5776862" y="698500"/>
            <a:ext cx="2819402" cy="386409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400"/>
              </a:spcBef>
              <a:buSzTx/>
              <a:buFontTx/>
              <a:buNone/>
              <a:defRPr sz="1900">
                <a:solidFill>
                  <a:srgbClr val="FFFFFF"/>
                </a:solidFill>
              </a:defRPr>
            </a:lvl1pPr>
            <a:lvl2pPr marL="651074" indent="-193893">
              <a:spcBef>
                <a:spcPts val="400"/>
              </a:spcBef>
              <a:buFontTx/>
              <a:defRPr sz="1900">
                <a:solidFill>
                  <a:srgbClr val="FFFFFF"/>
                </a:solidFill>
              </a:defRPr>
            </a:lvl2pPr>
            <a:lvl3pPr marL="1095330" indent="-180966">
              <a:spcBef>
                <a:spcPts val="400"/>
              </a:spcBef>
              <a:buFontTx/>
              <a:defRPr sz="1900">
                <a:solidFill>
                  <a:srgbClr val="FFFFFF"/>
                </a:solidFill>
              </a:defRPr>
            </a:lvl3pPr>
            <a:lvl4pPr marL="1588706" indent="-217160">
              <a:spcBef>
                <a:spcPts val="400"/>
              </a:spcBef>
              <a:buFontTx/>
              <a:defRPr sz="1900">
                <a:solidFill>
                  <a:srgbClr val="FFFFFF"/>
                </a:solidFill>
              </a:defRPr>
            </a:lvl4pPr>
            <a:lvl5pPr marL="2045887" indent="-217160">
              <a:spcBef>
                <a:spcPts val="400"/>
              </a:spcBef>
              <a:buFontTx/>
              <a:defRPr sz="1900">
                <a:solidFill>
                  <a:srgbClr val="FFFFFF"/>
                </a:solidFill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57" name="Shape 15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ítulo y texto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65" name="Shape 165"/>
          <p:cNvSpPr>
            <a:spLocks noGrp="1"/>
          </p:cNvSpPr>
          <p:nvPr>
            <p:ph type="title"/>
          </p:nvPr>
        </p:nvSpPr>
        <p:spPr>
          <a:xfrm>
            <a:off x="0" y="345723"/>
            <a:ext cx="5029200" cy="381002"/>
          </a:xfrm>
          <a:prstGeom prst="rect">
            <a:avLst/>
          </a:prstGeom>
          <a:solidFill>
            <a:srgbClr val="808080"/>
          </a:solidFill>
        </p:spPr>
        <p:txBody>
          <a:bodyPr/>
          <a:lstStyle>
            <a:lvl1pPr algn="l">
              <a:defRPr sz="2200" b="1">
                <a:solidFill>
                  <a:srgbClr val="FFFFFF"/>
                </a:solidFill>
              </a:defRPr>
            </a:lvl1pPr>
          </a:lstStyle>
          <a:p>
            <a:r>
              <a:t>Texto del título</a:t>
            </a:r>
          </a:p>
        </p:txBody>
      </p:sp>
      <p:sp>
        <p:nvSpPr>
          <p:cNvPr id="166" name="Shape 16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B8B8B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image11.jpeg"/>
          <p:cNvPicPr>
            <a:picLocks noChangeAspect="1"/>
          </p:cNvPicPr>
          <p:nvPr/>
        </p:nvPicPr>
        <p:blipFill>
          <a:blip r:embed="rId2">
            <a:extLst/>
          </a:blip>
          <a:srcRect l="2598" r="5874" b="5261"/>
          <a:stretch>
            <a:fillRect/>
          </a:stretch>
        </p:blipFill>
        <p:spPr>
          <a:xfrm>
            <a:off x="3528" y="4889500"/>
            <a:ext cx="9144002" cy="878078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Shape 17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B8B8B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722312" y="3672418"/>
            <a:ext cx="7772401" cy="113506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t>Texto del título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722312" y="2422261"/>
            <a:ext cx="7772401" cy="12501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457200" y="1333500"/>
            <a:ext cx="4038600" cy="3771637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42" indent="-333361">
              <a:spcBef>
                <a:spcPts val="600"/>
              </a:spcBef>
              <a:defRPr sz="2800"/>
            </a:lvl2pPr>
            <a:lvl3pPr marL="1234389" indent="-320026">
              <a:spcBef>
                <a:spcPts val="600"/>
              </a:spcBef>
              <a:defRPr sz="2800"/>
            </a:lvl3pPr>
            <a:lvl4pPr marL="1727131" indent="-355586">
              <a:spcBef>
                <a:spcPts val="600"/>
              </a:spcBef>
              <a:defRPr sz="2800"/>
            </a:lvl4pPr>
            <a:lvl5pPr marL="2184312" indent="-355585">
              <a:spcBef>
                <a:spcPts val="600"/>
              </a:spcBef>
              <a:defRPr sz="28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sz="quarter" idx="1"/>
          </p:nvPr>
        </p:nvSpPr>
        <p:spPr>
          <a:xfrm>
            <a:off x="457200" y="1279262"/>
            <a:ext cx="4040188" cy="533137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9" name="Shape 49"/>
          <p:cNvSpPr>
            <a:spLocks noGrp="1"/>
          </p:cNvSpPr>
          <p:nvPr>
            <p:ph type="body" sz="quarter" idx="13"/>
          </p:nvPr>
        </p:nvSpPr>
        <p:spPr>
          <a:xfrm>
            <a:off x="4645026" y="1279262"/>
            <a:ext cx="4041777" cy="533137"/>
          </a:xfrm>
          <a:prstGeom prst="rect">
            <a:avLst/>
          </a:prstGeom>
        </p:spPr>
        <p:txBody>
          <a:bodyPr lIns="45718" tIns="45718" rIns="45718" bIns="45718" anchor="b"/>
          <a:lstStyle/>
          <a:p>
            <a:pPr marL="322311" indent="-322311" defTabSz="859501">
              <a:spcBef>
                <a:spcPts val="600"/>
              </a:spcBef>
              <a:defRPr sz="3008"/>
            </a:pPr>
            <a:endParaRPr/>
          </a:p>
        </p:txBody>
      </p:sp>
      <p:sp>
        <p:nvSpPr>
          <p:cNvPr id="50" name="Shape 5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/>
          </p:cNvSpPr>
          <p:nvPr>
            <p:ph type="title"/>
          </p:nvPr>
        </p:nvSpPr>
        <p:spPr>
          <a:xfrm>
            <a:off x="457201" y="227541"/>
            <a:ext cx="3008316" cy="96837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Texto del título</a:t>
            </a:r>
          </a:p>
        </p:txBody>
      </p:sp>
      <p:sp>
        <p:nvSpPr>
          <p:cNvPr id="73" name="Shape 73"/>
          <p:cNvSpPr>
            <a:spLocks noGrp="1"/>
          </p:cNvSpPr>
          <p:nvPr>
            <p:ph type="body" idx="1"/>
          </p:nvPr>
        </p:nvSpPr>
        <p:spPr>
          <a:xfrm>
            <a:off x="3575050" y="227541"/>
            <a:ext cx="5111750" cy="4877597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4" name="Shape 74"/>
          <p:cNvSpPr>
            <a:spLocks noGrp="1"/>
          </p:cNvSpPr>
          <p:nvPr>
            <p:ph type="body" sz="half" idx="13"/>
          </p:nvPr>
        </p:nvSpPr>
        <p:spPr>
          <a:xfrm>
            <a:off x="457201" y="1195916"/>
            <a:ext cx="3008316" cy="3909223"/>
          </a:xfrm>
          <a:prstGeom prst="rect">
            <a:avLst/>
          </a:prstGeom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75" name="Shape 7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2" cy="472282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Texto del título</a:t>
            </a:r>
          </a:p>
        </p:txBody>
      </p:sp>
      <p:sp>
        <p:nvSpPr>
          <p:cNvPr id="83" name="Shape 83"/>
          <p:cNvSpPr>
            <a:spLocks noGrp="1"/>
          </p:cNvSpPr>
          <p:nvPr>
            <p:ph type="pic" sz="half" idx="13"/>
          </p:nvPr>
        </p:nvSpPr>
        <p:spPr>
          <a:xfrm>
            <a:off x="1792288" y="510646"/>
            <a:ext cx="5486402" cy="34290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body" sz="quarter" idx="1"/>
          </p:nvPr>
        </p:nvSpPr>
        <p:spPr>
          <a:xfrm>
            <a:off x="1792288" y="4472782"/>
            <a:ext cx="5486402" cy="67072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0">
              <a:spcBef>
                <a:spcPts val="300"/>
              </a:spcBef>
              <a:buSzTx/>
              <a:buFontTx/>
              <a:buNone/>
              <a:defRPr sz="1400"/>
            </a:lvl2pPr>
            <a:lvl3pPr marL="0" indent="0">
              <a:spcBef>
                <a:spcPts val="300"/>
              </a:spcBef>
              <a:buSzTx/>
              <a:buFontTx/>
              <a:buNone/>
              <a:defRPr sz="1400"/>
            </a:lvl3pPr>
            <a:lvl4pPr marL="0" indent="0">
              <a:spcBef>
                <a:spcPts val="300"/>
              </a:spcBef>
              <a:buSzTx/>
              <a:buFontTx/>
              <a:buNone/>
              <a:defRPr sz="1400"/>
            </a:lvl4pPr>
            <a:lvl5pPr marL="0" indent="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5" name="Shape 8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8422823" y="5314477"/>
            <a:ext cx="263979" cy="2692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 spd="med"/>
  <p:txStyles>
    <p:titleStyle>
      <a:lvl1pPr marL="0" marR="0" indent="0" algn="ct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885" marR="0" indent="-342885" algn="l" defTabSz="914362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38" marR="0" indent="-326557" algn="l" defTabSz="914362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150" marR="0" indent="-304787" algn="l" defTabSz="914362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290" marR="0" indent="-365745" algn="l" defTabSz="914362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94472" marR="0" indent="-365744" algn="l" defTabSz="914362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51653" marR="0" indent="-365744" algn="l" defTabSz="914362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08835" marR="0" indent="-365744" algn="l" defTabSz="914362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66016" marR="0" indent="-365744" algn="l" defTabSz="914362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23197" marR="0" indent="-365745" algn="l" defTabSz="914362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36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hyperlink" Target="2%20CGCA%20de%20la%20UdeG%20Enero2017%20-%20copia.docx" TargetMode="External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hyperlink" Target="10%20Minute%20Countdown%20Timer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ansparencia.udg.mx/archivistica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image12.jpeg"/>
          <p:cNvPicPr>
            <a:picLocks noChangeAspect="1"/>
          </p:cNvPicPr>
          <p:nvPr/>
        </p:nvPicPr>
        <p:blipFill>
          <a:blip r:embed="rId2">
            <a:extLst/>
          </a:blip>
          <a:srcRect r="25241" b="4682"/>
          <a:stretch>
            <a:fillRect/>
          </a:stretch>
        </p:blipFill>
        <p:spPr>
          <a:xfrm>
            <a:off x="121" y="-2"/>
            <a:ext cx="9143881" cy="57150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4" name="image1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31541" y="220370"/>
            <a:ext cx="7812869" cy="1535265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Shape 185"/>
          <p:cNvSpPr/>
          <p:nvPr/>
        </p:nvSpPr>
        <p:spPr>
          <a:xfrm>
            <a:off x="431539" y="1857516"/>
            <a:ext cx="8244921" cy="2847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r">
              <a:defRPr sz="3200" b="1" spc="235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Reunión Informativa para la</a:t>
            </a:r>
            <a:r>
              <a:rPr spc="300"/>
              <a:t> elaboración del Catálogo de </a:t>
            </a:r>
            <a:r>
              <a:rPr spc="172"/>
              <a:t>Disposición Documental de la</a:t>
            </a:r>
            <a:r>
              <a:rPr spc="300"/>
              <a:t> Universidad de Guadalajara</a:t>
            </a:r>
          </a:p>
          <a:p>
            <a:pPr algn="r">
              <a:defRPr sz="2400" spc="3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(CDD de la UdeG)</a:t>
            </a:r>
          </a:p>
          <a:p>
            <a:pPr algn="r">
              <a:defRPr sz="2400" spc="3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pPr>
            <a:endParaRPr/>
          </a:p>
          <a:p>
            <a:pPr algn="r">
              <a:defRPr sz="1600" spc="3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Marzo de 2017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" name="Table 263"/>
          <p:cNvGraphicFramePr/>
          <p:nvPr/>
        </p:nvGraphicFramePr>
        <p:xfrm>
          <a:off x="2843808" y="1113947"/>
          <a:ext cx="5328591" cy="3681398"/>
        </p:xfrm>
        <a:graphic>
          <a:graphicData uri="http://schemas.openxmlformats.org/drawingml/2006/table">
            <a:tbl>
              <a:tblPr firstRow="1" firstCol="1">
                <a:tableStyleId>{4C3C2611-4C71-4FC5-86AE-919BDF0F9419}</a:tableStyleId>
              </a:tblPr>
              <a:tblGrid>
                <a:gridCol w="479975"/>
                <a:gridCol w="4848616"/>
              </a:tblGrid>
              <a:tr h="2900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1C.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LEGISLACIÓN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00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 b="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2C.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ASUNTOS JURÍDICOS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00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 b="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3C.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PLANEACIÓN, PROGRAMACIÓN Y PRESUPUESTACIÓN 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00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 b="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4C.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RECURSOS HUMANOS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00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 b="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5C.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RECURSOS FINANCIEROS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00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 b="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6C.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RECURSOS MATERIALES Y OBRA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00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 b="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7C. 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SERVICIOS GENERALES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5308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 b="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8C.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TECNOLOGÍAS, SERVICIOS DE LA INFORMACIÓN Y COMUNICACIÓN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00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 b="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9C.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COMUNICACIÓN SOCIAL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006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 b="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10C.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AUDITORÍAS UNIVERSITARIAS 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8012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 b="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11C.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CE6F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4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TRANSPARENCIA, ACCESO A LA INFORMACIÓN, PROTECCIÓN DE DATOS Y ARCHIVOS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64" name="Shape 264"/>
          <p:cNvSpPr/>
          <p:nvPr/>
        </p:nvSpPr>
        <p:spPr>
          <a:xfrm>
            <a:off x="611559" y="2335440"/>
            <a:ext cx="2057633" cy="955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2800" b="1">
                <a:solidFill>
                  <a:srgbClr val="EA5F00"/>
                </a:solidFill>
              </a:defRPr>
            </a:pPr>
            <a:r>
              <a:t>Funciones </a:t>
            </a:r>
            <a:endParaRPr sz="2000">
              <a:latin typeface="+mn-lt"/>
              <a:ea typeface="+mn-ea"/>
              <a:cs typeface="+mn-cs"/>
              <a:sym typeface="Calibri"/>
            </a:endParaRPr>
          </a:p>
          <a:p>
            <a:pPr>
              <a:defRPr sz="2800" b="1">
                <a:solidFill>
                  <a:srgbClr val="EA5F00"/>
                </a:solidFill>
              </a:defRPr>
            </a:pPr>
            <a:r>
              <a:t>Comunes</a:t>
            </a:r>
          </a:p>
        </p:txBody>
      </p:sp>
      <p:sp>
        <p:nvSpPr>
          <p:cNvPr id="265" name="Shape 265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266" name="image1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/>
          <p:nvPr/>
        </p:nvSpPr>
        <p:spPr>
          <a:xfrm>
            <a:off x="395534" y="2353443"/>
            <a:ext cx="2100222" cy="955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2800" b="1">
                <a:solidFill>
                  <a:srgbClr val="EA5F00"/>
                </a:solidFill>
              </a:defRPr>
            </a:pPr>
            <a:r>
              <a:rPr dirty="0" err="1"/>
              <a:t>Funciones</a:t>
            </a:r>
            <a:r>
              <a:rPr dirty="0"/>
              <a:t> </a:t>
            </a:r>
            <a:endParaRPr sz="2000" dirty="0"/>
          </a:p>
          <a:p>
            <a:pPr>
              <a:defRPr sz="2800" b="1">
                <a:solidFill>
                  <a:srgbClr val="EA5F00"/>
                </a:solidFill>
              </a:defRPr>
            </a:pPr>
            <a:r>
              <a:rPr dirty="0" err="1"/>
              <a:t>Sustantivas</a:t>
            </a:r>
            <a:endParaRPr dirty="0"/>
          </a:p>
        </p:txBody>
      </p:sp>
      <p:graphicFrame>
        <p:nvGraphicFramePr>
          <p:cNvPr id="269" name="Table 269"/>
          <p:cNvGraphicFramePr/>
          <p:nvPr/>
        </p:nvGraphicFramePr>
        <p:xfrm>
          <a:off x="2727144" y="265212"/>
          <a:ext cx="5589270" cy="2359279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520700"/>
                <a:gridCol w="5068570"/>
              </a:tblGrid>
              <a:tr h="35052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>
                          <a:solidFill>
                            <a:srgbClr val="FFFFFF"/>
                          </a:solidFill>
                          <a:latin typeface="+mj-lt"/>
                          <a:ea typeface="+mj-ea"/>
                          <a:cs typeface="+mj-cs"/>
                          <a:sym typeface="Helvetica"/>
                        </a:rPr>
                        <a:t>DOCENCIA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2159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47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1S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ADMINISTRACIÓN ACADÉMICA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247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2S.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ADMINISTRACIÓN ESCOLAR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647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3S.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SERVICIOS ESTUDIANTILES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4S.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 SERVICIOS BIBLIOTECARIOS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533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5S. 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TECNOLOGÍAS PARA EL APRENDIZAJE Y EL CONOCIMIENTO (TAC´S)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705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6S.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EVALUACIÓN Y DESARROLLO DE PERSONAL ACADÉMICO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819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7S.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PRÁCTICA DOCENTE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70" name="Table 270"/>
          <p:cNvGraphicFramePr/>
          <p:nvPr/>
        </p:nvGraphicFramePr>
        <p:xfrm>
          <a:off x="2720893" y="2725666"/>
          <a:ext cx="5589270" cy="563880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520700"/>
                <a:gridCol w="5068570"/>
              </a:tblGrid>
              <a:tr h="281940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>
                          <a:solidFill>
                            <a:srgbClr val="FFFFFF"/>
                          </a:solidFill>
                          <a:latin typeface="+mj-lt"/>
                          <a:ea typeface="+mj-ea"/>
                          <a:cs typeface="+mj-cs"/>
                          <a:sym typeface="Helvetica"/>
                        </a:rPr>
                        <a:t>INVESTIGACIÓN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819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8S. 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INVESTIGACIÓN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71" name="Table 271"/>
          <p:cNvGraphicFramePr/>
          <p:nvPr/>
        </p:nvGraphicFramePr>
        <p:xfrm>
          <a:off x="2727144" y="3417482"/>
          <a:ext cx="5589270" cy="1750301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520700"/>
                <a:gridCol w="5068570"/>
              </a:tblGrid>
              <a:tr h="248284"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300" b="1">
                          <a:solidFill>
                            <a:srgbClr val="FFFFFF"/>
                          </a:solidFill>
                          <a:latin typeface="+mj-lt"/>
                          <a:ea typeface="+mj-ea"/>
                          <a:cs typeface="+mj-cs"/>
                          <a:sym typeface="Helvetica"/>
                        </a:rPr>
                        <a:t>EXTENSIÓN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95373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2647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9S.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EXTENSIÓN ACADÉMICA, CIENTÍFICA, TECNOLÓGICA Y DEPORTIVA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790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10S.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DIFUSIÓN CULTURAL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705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11S.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SERVICIO SOCIAL COMUNITARIO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12S.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PRODUCCIÓN EDITORIAL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197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13S.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ADMINISTRACIÓN DEL PATRIMONIO CULTURAL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425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14S.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defRPr sz="1800"/>
                      </a:pPr>
                      <a:r>
                        <a:rPr sz="1200">
                          <a:latin typeface="+mj-lt"/>
                          <a:ea typeface="+mj-ea"/>
                          <a:cs typeface="+mj-cs"/>
                          <a:sym typeface="Helvetica"/>
                        </a:rPr>
                        <a:t>VINCULACIÓN 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72" name="Shape 272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273" name="image1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image40.jpeg" descr="C:\UATC\00_CATALOGO DE DISPOSICIÓN DOCUMENTAL DE LA UDG\29.03.2017 sesion informativa Cineforo\fotos para la presentación\reunion 20 nov.JPG"/>
          <p:cNvPicPr>
            <a:picLocks noChangeAspect="1"/>
          </p:cNvPicPr>
          <p:nvPr/>
        </p:nvPicPr>
        <p:blipFill>
          <a:blip r:embed="rId2">
            <a:extLst/>
          </a:blip>
          <a:srcRect t="20613" b="11082"/>
          <a:stretch>
            <a:fillRect/>
          </a:stretch>
        </p:blipFill>
        <p:spPr>
          <a:xfrm>
            <a:off x="5821250" y="3722188"/>
            <a:ext cx="2780693" cy="1657804"/>
          </a:xfrm>
          <a:prstGeom prst="rect">
            <a:avLst/>
          </a:prstGeom>
          <a:ln w="12700">
            <a:miter lim="400000"/>
          </a:ln>
        </p:spPr>
      </p:pic>
      <p:pic>
        <p:nvPicPr>
          <p:cNvPr id="276" name="image19.jpeg" descr="C:\UATC\00_CATALOGO DE DISPOSICIÓN DOCUMENTAL DE LA UDG\29.03.2017 sesion informativa Cineforo\fotos para la presentación\cualtos3feb2016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279541" y="205722"/>
            <a:ext cx="2447708" cy="1815296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image20.jpeg" descr="C:\UATC\00_CATALOGO DE DISPOSICIÓN DOCUMENTAL DE LA UDG\29.03.2017 sesion informativa Cineforo\fotos para la presentación\cucba22feb2016 (1)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31815" y="2008818"/>
            <a:ext cx="2639220" cy="1591357"/>
          </a:xfrm>
          <a:prstGeom prst="rect">
            <a:avLst/>
          </a:prstGeom>
          <a:ln w="12700">
            <a:miter lim="400000"/>
          </a:ln>
        </p:spPr>
      </p:pic>
      <p:pic>
        <p:nvPicPr>
          <p:cNvPr id="279" name="image21.jpeg" descr="C:\UATC\00_CATALOGO DE DISPOSICIÓN DOCUMENTAL DE LA UDG\29.03.2017 sesion informativa Cineforo\fotos para la presentación\cucea20julio2016.JPG"/>
          <p:cNvPicPr>
            <a:picLocks noChangeAspect="1"/>
          </p:cNvPicPr>
          <p:nvPr/>
        </p:nvPicPr>
        <p:blipFill>
          <a:blip r:embed="rId5">
            <a:extLst/>
          </a:blip>
          <a:srcRect b="17444"/>
          <a:stretch>
            <a:fillRect/>
          </a:stretch>
        </p:blipFill>
        <p:spPr>
          <a:xfrm>
            <a:off x="3258993" y="3653886"/>
            <a:ext cx="2488628" cy="1855340"/>
          </a:xfrm>
          <a:prstGeom prst="rect">
            <a:avLst/>
          </a:prstGeom>
          <a:ln w="12700">
            <a:miter lim="400000"/>
          </a:ln>
        </p:spPr>
      </p:pic>
      <p:pic>
        <p:nvPicPr>
          <p:cNvPr id="280" name="image22.jpeg" descr="C:\UATC\00_CATALOGO DE DISPOSICIÓN DOCUMENTAL DE LA UDG\29.03.2017 sesion informativa Cineforo\fotos para la presentación\cucei.JPG"/>
          <p:cNvPicPr>
            <a:picLocks noChangeAspect="1"/>
          </p:cNvPicPr>
          <p:nvPr/>
        </p:nvPicPr>
        <p:blipFill>
          <a:blip r:embed="rId6">
            <a:extLst/>
          </a:blip>
          <a:srcRect t="7851" b="18344"/>
          <a:stretch>
            <a:fillRect/>
          </a:stretch>
        </p:blipFill>
        <p:spPr>
          <a:xfrm>
            <a:off x="5843385" y="1991800"/>
            <a:ext cx="2734031" cy="1609215"/>
          </a:xfrm>
          <a:prstGeom prst="rect">
            <a:avLst/>
          </a:prstGeom>
          <a:ln w="12700">
            <a:miter lim="400000"/>
          </a:ln>
        </p:spPr>
      </p:pic>
      <p:pic>
        <p:nvPicPr>
          <p:cNvPr id="281" name="image23.jpeg" descr="C:\UATC\00_CATALOGO DE DISPOSICIÓN DOCUMENTAL DE LA UDG\29.03.2017 sesion informativa Cineforo\fotos para la presentación\Responsables Proyecto CGCA.JPG"/>
          <p:cNvPicPr>
            <a:picLocks noChangeAspect="1"/>
          </p:cNvPicPr>
          <p:nvPr/>
        </p:nvPicPr>
        <p:blipFill>
          <a:blip r:embed="rId7">
            <a:extLst/>
          </a:blip>
          <a:srcRect r="14700"/>
          <a:stretch>
            <a:fillRect/>
          </a:stretch>
        </p:blipFill>
        <p:spPr>
          <a:xfrm>
            <a:off x="546321" y="3656799"/>
            <a:ext cx="2639082" cy="18493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82" name="image25.jpeg" descr="C:\UATC\00_CATALOGO DE DISPOSICIÓN DOCUMENTAL DE LA UDG\29.03.2017 sesion informativa Cineforo\fotos para la presentación\cuaad4.JPG"/>
          <p:cNvPicPr>
            <a:picLocks noChangeAspect="1"/>
          </p:cNvPicPr>
          <p:nvPr/>
        </p:nvPicPr>
        <p:blipFill>
          <a:blip r:embed="rId8">
            <a:extLst/>
          </a:blip>
          <a:srcRect l="632" t="6156"/>
          <a:stretch>
            <a:fillRect/>
          </a:stretch>
        </p:blipFill>
        <p:spPr>
          <a:xfrm>
            <a:off x="3275665" y="2027007"/>
            <a:ext cx="2469271" cy="1559697"/>
          </a:xfrm>
          <a:prstGeom prst="rect">
            <a:avLst/>
          </a:prstGeom>
          <a:ln w="12700">
            <a:miter lim="400000"/>
          </a:ln>
        </p:spPr>
      </p:pic>
      <p:pic>
        <p:nvPicPr>
          <p:cNvPr id="284" name="image29.jpeg" descr="C:\UATC\00_CATALOGO DE DISPOSICIÓN DOCUMENTAL DE LA UDG\29.03.2017 sesion informativa Cineforo\fotos para la presentación\cunorte29enero2016.JP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383169" y="201994"/>
            <a:ext cx="2778333" cy="1762362"/>
          </a:xfrm>
          <a:prstGeom prst="rect">
            <a:avLst/>
          </a:prstGeom>
          <a:ln w="12700">
            <a:miter lim="400000"/>
          </a:ln>
        </p:spPr>
      </p:pic>
      <p:pic>
        <p:nvPicPr>
          <p:cNvPr id="285" name="image18.jpeg" descr="C:\UATC\00_CATALOGO DE DISPOSICIÓN DOCUMENTAL DE LA UDG\29.03.2017 sesion informativa Cineforo\fotos para la presentación\cuvalles 7 julio2016 (1).JP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5832588" y="199828"/>
            <a:ext cx="2780861" cy="1733691"/>
          </a:xfrm>
          <a:prstGeom prst="rect">
            <a:avLst/>
          </a:prstGeom>
          <a:ln w="12700">
            <a:miter lim="400000"/>
          </a:ln>
        </p:spPr>
      </p:pic>
      <p:sp>
        <p:nvSpPr>
          <p:cNvPr id="286" name="Shape 286"/>
          <p:cNvSpPr/>
          <p:nvPr/>
        </p:nvSpPr>
        <p:spPr>
          <a:xfrm>
            <a:off x="-195363" y="-1032193"/>
            <a:ext cx="9397517" cy="1270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87" name="Shape 287"/>
          <p:cNvSpPr/>
          <p:nvPr/>
        </p:nvSpPr>
        <p:spPr>
          <a:xfrm>
            <a:off x="-126759" y="5371185"/>
            <a:ext cx="9397518" cy="1270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88" name="Shape 288"/>
          <p:cNvSpPr/>
          <p:nvPr/>
        </p:nvSpPr>
        <p:spPr>
          <a:xfrm>
            <a:off x="-126759" y="1933518"/>
            <a:ext cx="9397518" cy="13163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89" name="Shape 289"/>
          <p:cNvSpPr/>
          <p:nvPr/>
        </p:nvSpPr>
        <p:spPr>
          <a:xfrm>
            <a:off x="-195363" y="3586537"/>
            <a:ext cx="9397517" cy="13163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90" name="Shape 290"/>
          <p:cNvSpPr/>
          <p:nvPr/>
        </p:nvSpPr>
        <p:spPr>
          <a:xfrm>
            <a:off x="5727739" y="153499"/>
            <a:ext cx="103414" cy="551467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91" name="Shape 291"/>
          <p:cNvSpPr/>
          <p:nvPr/>
        </p:nvSpPr>
        <p:spPr>
          <a:xfrm>
            <a:off x="8597458" y="-51892"/>
            <a:ext cx="103414" cy="551467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92" name="Shape 292"/>
          <p:cNvSpPr/>
          <p:nvPr/>
        </p:nvSpPr>
        <p:spPr>
          <a:xfrm>
            <a:off x="-1289" y="-1644"/>
            <a:ext cx="474157" cy="551467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93" name="Shape 293"/>
          <p:cNvSpPr/>
          <p:nvPr/>
        </p:nvSpPr>
        <p:spPr>
          <a:xfrm>
            <a:off x="3168814" y="153499"/>
            <a:ext cx="103414" cy="551467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294" name="Shape 294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2" name="Shape 304"/>
          <p:cNvSpPr/>
          <p:nvPr/>
        </p:nvSpPr>
        <p:spPr>
          <a:xfrm>
            <a:off x="1489401" y="1618495"/>
            <a:ext cx="4369795" cy="25846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sz="3239" b="1" cap="all" dirty="0" err="1">
                <a:solidFill>
                  <a:srgbClr val="DD6A26"/>
                </a:solidFill>
                <a:latin typeface="+mj-lt"/>
                <a:ea typeface="+mj-ea"/>
                <a:cs typeface="+mj-cs"/>
              </a:rPr>
              <a:t>Fotos</a:t>
            </a:r>
            <a:r>
              <a:rPr sz="3239" b="1" cap="all" dirty="0">
                <a:solidFill>
                  <a:srgbClr val="DD6A26"/>
                </a:solidFill>
                <a:latin typeface="+mj-lt"/>
                <a:ea typeface="+mj-ea"/>
                <a:cs typeface="+mj-cs"/>
              </a:rPr>
              <a:t> de </a:t>
            </a:r>
            <a:r>
              <a:rPr sz="3239" b="1" cap="all" dirty="0" err="1">
                <a:solidFill>
                  <a:srgbClr val="DD6A26"/>
                </a:solidFill>
                <a:latin typeface="+mj-lt"/>
                <a:ea typeface="+mj-ea"/>
                <a:cs typeface="+mj-cs"/>
              </a:rPr>
              <a:t>responsables</a:t>
            </a:r>
            <a:r>
              <a:rPr sz="3239" b="1" cap="all" dirty="0">
                <a:solidFill>
                  <a:srgbClr val="DD6A26"/>
                </a:solidFill>
                <a:latin typeface="+mj-lt"/>
                <a:ea typeface="+mj-ea"/>
                <a:cs typeface="+mj-cs"/>
              </a:rPr>
              <a:t> de </a:t>
            </a:r>
            <a:r>
              <a:rPr sz="3239" b="1" cap="all" dirty="0" err="1">
                <a:solidFill>
                  <a:srgbClr val="DD6A26"/>
                </a:solidFill>
                <a:latin typeface="+mj-lt"/>
                <a:ea typeface="+mj-ea"/>
                <a:cs typeface="+mj-cs"/>
              </a:rPr>
              <a:t>proyecto</a:t>
            </a:r>
            <a:r>
              <a:rPr sz="3239" b="1" cap="all" dirty="0">
                <a:solidFill>
                  <a:srgbClr val="DD6A26"/>
                </a:solidFill>
                <a:latin typeface="+mj-lt"/>
                <a:ea typeface="+mj-ea"/>
                <a:cs typeface="+mj-cs"/>
              </a:rPr>
              <a:t> y de </a:t>
            </a:r>
            <a:r>
              <a:rPr sz="3239" b="1" cap="all" dirty="0" err="1">
                <a:solidFill>
                  <a:srgbClr val="DD6A26"/>
                </a:solidFill>
                <a:latin typeface="+mj-lt"/>
                <a:ea typeface="+mj-ea"/>
                <a:cs typeface="+mj-cs"/>
              </a:rPr>
              <a:t>algunas</a:t>
            </a:r>
            <a:r>
              <a:rPr sz="3239" b="1" cap="all" dirty="0">
                <a:solidFill>
                  <a:srgbClr val="DD6A26"/>
                </a:solidFill>
                <a:latin typeface="+mj-lt"/>
                <a:ea typeface="+mj-ea"/>
                <a:cs typeface="+mj-cs"/>
              </a:rPr>
              <a:t> </a:t>
            </a:r>
            <a:r>
              <a:rPr sz="3239" b="1" cap="all" dirty="0" err="1">
                <a:solidFill>
                  <a:srgbClr val="DD6A26"/>
                </a:solidFill>
                <a:latin typeface="+mj-lt"/>
                <a:ea typeface="+mj-ea"/>
                <a:cs typeface="+mj-cs"/>
              </a:rPr>
              <a:t>dependencias</a:t>
            </a:r>
            <a:r>
              <a:rPr sz="3239" b="1" cap="all" dirty="0">
                <a:solidFill>
                  <a:srgbClr val="DD6A26"/>
                </a:solidFill>
                <a:latin typeface="+mj-lt"/>
                <a:ea typeface="+mj-ea"/>
                <a:cs typeface="+mj-cs"/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image38.jpeg" descr="C:\UATC\00_CATALOGO DE DISPOSICIÓN DOCUMENTAL DE LA UDG\29.03.2017 sesion informativa Cineforo\fotos para la presentación\cutonala.JPG"/>
          <p:cNvPicPr>
            <a:picLocks noChangeAspect="1"/>
          </p:cNvPicPr>
          <p:nvPr/>
        </p:nvPicPr>
        <p:blipFill>
          <a:blip r:embed="rId2">
            <a:extLst/>
          </a:blip>
          <a:srcRect b="23844"/>
          <a:stretch>
            <a:fillRect/>
          </a:stretch>
        </p:blipFill>
        <p:spPr>
          <a:xfrm>
            <a:off x="463213" y="222959"/>
            <a:ext cx="2715446" cy="17270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97" name="image35.jpeg" descr="C:\UATC\00_CATALOGO DE DISPOSICIÓN DOCUMENTAL DE LA UDG\29.03.2017 sesion informativa Cineforo\fotos para la presentación\cuaad.JPG"/>
          <p:cNvPicPr>
            <a:picLocks noChangeAspect="1"/>
          </p:cNvPicPr>
          <p:nvPr/>
        </p:nvPicPr>
        <p:blipFill>
          <a:blip r:embed="rId3">
            <a:extLst/>
          </a:blip>
          <a:srcRect t="9265"/>
          <a:stretch>
            <a:fillRect/>
          </a:stretch>
        </p:blipFill>
        <p:spPr>
          <a:xfrm>
            <a:off x="3236997" y="2027299"/>
            <a:ext cx="2508025" cy="1559239"/>
          </a:xfrm>
          <a:prstGeom prst="rect">
            <a:avLst/>
          </a:prstGeom>
          <a:ln w="12700">
            <a:miter lim="400000"/>
          </a:ln>
        </p:spPr>
      </p:pic>
      <p:pic>
        <p:nvPicPr>
          <p:cNvPr id="298" name="image36.jpeg" descr="C:\UATC\00_CATALOGO DE DISPOSICIÓN DOCUMENTAL DE LA UDG\29.03.2017 sesion informativa Cineforo\fotos para la presentación\cucs 26ene16 (2)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270856" y="3743541"/>
            <a:ext cx="2486866" cy="1632482"/>
          </a:xfrm>
          <a:prstGeom prst="rect">
            <a:avLst/>
          </a:prstGeom>
          <a:ln w="12700">
            <a:miter lim="400000"/>
          </a:ln>
        </p:spPr>
      </p:pic>
      <p:pic>
        <p:nvPicPr>
          <p:cNvPr id="299" name="image34.jpeg" descr="C:\UATC\00_CATALOGO DE DISPOSICIÓN DOCUMENTAL DE LA UDG\29.03.2017 sesion informativa Cineforo\fotos para la presentación\cuaad-2.JPG"/>
          <p:cNvPicPr>
            <a:picLocks noChangeAspect="1"/>
          </p:cNvPicPr>
          <p:nvPr/>
        </p:nvPicPr>
        <p:blipFill>
          <a:blip r:embed="rId5">
            <a:extLst/>
          </a:blip>
          <a:srcRect t="14371"/>
          <a:stretch>
            <a:fillRect/>
          </a:stretch>
        </p:blipFill>
        <p:spPr>
          <a:xfrm>
            <a:off x="3286715" y="249619"/>
            <a:ext cx="2433181" cy="1686970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image33.jpeg" descr="C:\UATC\00_CUADRO GENERAL DE CLASIFICACION ARCHIVISTICA DE LA UNIVERSIDAD DE GUADALARA\Seguimiento a Administracion General\Curso 24 feb 2016-AG_parte2\memoria 24 feb 2016 -AG\DSC01434.JPG"/>
          <p:cNvPicPr>
            <a:picLocks noChangeAspect="1"/>
          </p:cNvPicPr>
          <p:nvPr/>
        </p:nvPicPr>
        <p:blipFill>
          <a:blip r:embed="rId6">
            <a:extLst/>
          </a:blip>
          <a:srcRect t="19202" r="3636"/>
          <a:stretch>
            <a:fillRect/>
          </a:stretch>
        </p:blipFill>
        <p:spPr>
          <a:xfrm>
            <a:off x="5831153" y="2040479"/>
            <a:ext cx="2758640" cy="1540403"/>
          </a:xfrm>
          <a:prstGeom prst="rect">
            <a:avLst/>
          </a:prstGeom>
          <a:ln w="12700">
            <a:miter lim="400000"/>
          </a:ln>
        </p:spPr>
      </p:pic>
      <p:pic>
        <p:nvPicPr>
          <p:cNvPr id="301" name="image24.jpeg" descr="C:\UATC\00_CATALOGO DE DISPOSICIÓN DOCUMENTAL DE LA UDG\29.03.2017 sesion informativa Cineforo\fotos para la presentación\cuvalles 7 julio2016 (2).JPG"/>
          <p:cNvPicPr>
            <a:picLocks noChangeAspect="1"/>
          </p:cNvPicPr>
          <p:nvPr/>
        </p:nvPicPr>
        <p:blipFill>
          <a:blip r:embed="rId7">
            <a:extLst/>
          </a:blip>
          <a:srcRect l="5360" t="36203" r="5360"/>
          <a:stretch>
            <a:fillRect/>
          </a:stretch>
        </p:blipFill>
        <p:spPr>
          <a:xfrm>
            <a:off x="5810159" y="227223"/>
            <a:ext cx="2825893" cy="1718584"/>
          </a:xfrm>
          <a:prstGeom prst="rect">
            <a:avLst/>
          </a:prstGeom>
          <a:ln w="12700">
            <a:miter lim="400000"/>
          </a:ln>
        </p:spPr>
      </p:pic>
      <p:pic>
        <p:nvPicPr>
          <p:cNvPr id="302" name="image30.jpeg" descr="C:\UATC\00_CATALOGO DE DISPOSICIÓN DOCUMENTAL DE LA UDG\29.03.2017 sesion informativa Cineforo\fotos para la presentación\cucei1.JPG"/>
          <p:cNvPicPr>
            <a:picLocks noChangeAspect="1"/>
          </p:cNvPicPr>
          <p:nvPr/>
        </p:nvPicPr>
        <p:blipFill>
          <a:blip r:embed="rId8">
            <a:extLst/>
          </a:blip>
          <a:srcRect t="6256"/>
          <a:stretch>
            <a:fillRect/>
          </a:stretch>
        </p:blipFill>
        <p:spPr>
          <a:xfrm>
            <a:off x="520921" y="3743541"/>
            <a:ext cx="2660877" cy="1659633"/>
          </a:xfrm>
          <a:prstGeom prst="rect">
            <a:avLst/>
          </a:prstGeom>
          <a:ln w="12700">
            <a:miter lim="400000"/>
          </a:ln>
        </p:spPr>
      </p:pic>
      <p:pic>
        <p:nvPicPr>
          <p:cNvPr id="303" name="image17.jpeg" descr="C:\UATC\00_CATALOGO DE DISPOSICIÓN DOCUMENTAL DE LA UDG\29.03.2017 sesion informativa Cineforo\fotos para la presentación\cucs 26ene16 (1).JPG"/>
          <p:cNvPicPr>
            <a:picLocks noChangeAspect="1"/>
          </p:cNvPicPr>
          <p:nvPr/>
        </p:nvPicPr>
        <p:blipFill>
          <a:blip r:embed="rId9">
            <a:extLst/>
          </a:blip>
          <a:srcRect t="6274" b="6274"/>
          <a:stretch>
            <a:fillRect/>
          </a:stretch>
        </p:blipFill>
        <p:spPr>
          <a:xfrm>
            <a:off x="513493" y="2048822"/>
            <a:ext cx="2675864" cy="1617355"/>
          </a:xfrm>
          <a:prstGeom prst="rect">
            <a:avLst/>
          </a:prstGeom>
          <a:ln w="12700">
            <a:miter lim="400000"/>
          </a:ln>
        </p:spPr>
      </p:pic>
      <p:sp>
        <p:nvSpPr>
          <p:cNvPr id="306" name="Shape 306"/>
          <p:cNvSpPr/>
          <p:nvPr/>
        </p:nvSpPr>
        <p:spPr>
          <a:xfrm>
            <a:off x="-195363" y="-1032194"/>
            <a:ext cx="9397517" cy="1270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07" name="Shape 307"/>
          <p:cNvSpPr/>
          <p:nvPr/>
        </p:nvSpPr>
        <p:spPr>
          <a:xfrm>
            <a:off x="-126759" y="5371185"/>
            <a:ext cx="9397518" cy="12700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08" name="Shape 308"/>
          <p:cNvSpPr/>
          <p:nvPr/>
        </p:nvSpPr>
        <p:spPr>
          <a:xfrm>
            <a:off x="-126759" y="1933518"/>
            <a:ext cx="9397518" cy="13163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09" name="Shape 309"/>
          <p:cNvSpPr/>
          <p:nvPr/>
        </p:nvSpPr>
        <p:spPr>
          <a:xfrm>
            <a:off x="-195363" y="3586537"/>
            <a:ext cx="9397517" cy="13163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10" name="Shape 310"/>
          <p:cNvSpPr/>
          <p:nvPr/>
        </p:nvSpPr>
        <p:spPr>
          <a:xfrm>
            <a:off x="5727739" y="153499"/>
            <a:ext cx="103415" cy="551467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11" name="Shape 311"/>
          <p:cNvSpPr/>
          <p:nvPr/>
        </p:nvSpPr>
        <p:spPr>
          <a:xfrm>
            <a:off x="8597458" y="-51892"/>
            <a:ext cx="103415" cy="551467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12" name="Shape 312"/>
          <p:cNvSpPr/>
          <p:nvPr/>
        </p:nvSpPr>
        <p:spPr>
          <a:xfrm>
            <a:off x="-1289" y="-1644"/>
            <a:ext cx="474157" cy="551467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313" name="image32.jpeg" descr="C:\UATC\00_CATALOGO DE DISPOSICIÓN DOCUMENTAL DE LA UDG\29.03.2017 sesion informativa Cineforo\fotos para la presentación\cuaad 3.JPG"/>
          <p:cNvPicPr>
            <a:picLocks noChangeAspect="1"/>
          </p:cNvPicPr>
          <p:nvPr/>
        </p:nvPicPr>
        <p:blipFill>
          <a:blip r:embed="rId10">
            <a:extLst/>
          </a:blip>
          <a:srcRect t="14573"/>
          <a:stretch>
            <a:fillRect/>
          </a:stretch>
        </p:blipFill>
        <p:spPr>
          <a:xfrm>
            <a:off x="5838061" y="3684642"/>
            <a:ext cx="2744863" cy="1659650"/>
          </a:xfrm>
          <a:prstGeom prst="rect">
            <a:avLst/>
          </a:prstGeom>
          <a:ln w="12700">
            <a:miter lim="400000"/>
          </a:ln>
        </p:spPr>
      </p:pic>
      <p:sp>
        <p:nvSpPr>
          <p:cNvPr id="314" name="Shape 314"/>
          <p:cNvSpPr/>
          <p:nvPr/>
        </p:nvSpPr>
        <p:spPr>
          <a:xfrm>
            <a:off x="3226412" y="49624"/>
            <a:ext cx="103414" cy="551467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15" name="Shape 315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" name="1 CuadroTexto">
            <a:hlinkClick r:id="rId11" action="ppaction://hlinkfile"/>
          </p:cNvPr>
          <p:cNvSpPr txBox="1"/>
          <p:nvPr/>
        </p:nvSpPr>
        <p:spPr>
          <a:xfrm>
            <a:off x="6624169" y="5368492"/>
            <a:ext cx="1933527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362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MX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CDD de la </a:t>
            </a:r>
            <a:r>
              <a:rPr kumimoji="0" lang="es-MX" sz="18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Helvetica"/>
              </a:rPr>
              <a:t>UdeG</a:t>
            </a:r>
            <a:endParaRPr kumimoji="0" lang="es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Helvetic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" grpId="1" animBg="1" advAuto="0"/>
      <p:bldP spid="297" grpId="5" animBg="1" advAuto="0"/>
      <p:bldP spid="298" grpId="6" animBg="1" advAuto="0"/>
      <p:bldP spid="299" grpId="4" animBg="1" advAuto="0"/>
      <p:bldP spid="300" grpId="8" animBg="1" advAuto="0"/>
      <p:bldP spid="301" grpId="7" animBg="1" advAuto="0"/>
      <p:bldP spid="302" grpId="3" animBg="1" advAuto="0"/>
      <p:bldP spid="303" grpId="2" animBg="1" advAuto="0"/>
      <p:bldP spid="313" grpId="9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image15.png"/>
          <p:cNvPicPr>
            <a:picLocks noChangeAspect="1"/>
          </p:cNvPicPr>
          <p:nvPr/>
        </p:nvPicPr>
        <p:blipFill>
          <a:blip r:embed="rId2">
            <a:extLst/>
          </a:blip>
          <a:srcRect l="9835"/>
          <a:stretch>
            <a:fillRect/>
          </a:stretch>
        </p:blipFill>
        <p:spPr>
          <a:xfrm>
            <a:off x="221943" y="1319396"/>
            <a:ext cx="4350059" cy="3016197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Shape 318"/>
          <p:cNvSpPr>
            <a:spLocks noGrp="1"/>
          </p:cNvSpPr>
          <p:nvPr>
            <p:ph type="title"/>
          </p:nvPr>
        </p:nvSpPr>
        <p:spPr>
          <a:xfrm>
            <a:off x="4077963" y="2035405"/>
            <a:ext cx="4310461" cy="1584179"/>
          </a:xfrm>
          <a:prstGeom prst="rect">
            <a:avLst/>
          </a:prstGeom>
        </p:spPr>
        <p:txBody>
          <a:bodyPr/>
          <a:lstStyle/>
          <a:p>
            <a:pPr defTabSz="822926">
              <a:defRPr sz="3239">
                <a:solidFill>
                  <a:srgbClr val="DD6A2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dirty="0" err="1"/>
              <a:t>Ciclo</a:t>
            </a:r>
            <a:r>
              <a:rPr dirty="0"/>
              <a:t> Vital </a:t>
            </a:r>
            <a:br>
              <a:rPr dirty="0"/>
            </a:br>
            <a:r>
              <a:rPr dirty="0"/>
              <a:t>de la </a:t>
            </a:r>
            <a:r>
              <a:rPr dirty="0" err="1"/>
              <a:t>documentación</a:t>
            </a:r>
            <a:endParaRPr dirty="0"/>
          </a:p>
        </p:txBody>
      </p:sp>
      <p:pic>
        <p:nvPicPr>
          <p:cNvPr id="319" name="image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16200000">
            <a:off x="2355963" y="2791267"/>
            <a:ext cx="3318481" cy="724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/>
          <p:nvPr/>
        </p:nvSpPr>
        <p:spPr>
          <a:xfrm>
            <a:off x="183208" y="156775"/>
            <a:ext cx="7586665" cy="604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659" tIns="35659" rIns="35659" bIns="35659" anchor="ctr">
            <a:spAutoFit/>
          </a:bodyPr>
          <a:lstStyle>
            <a:lvl1pPr defTabSz="713202"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Ciclo vital de la documentación</a:t>
            </a:r>
          </a:p>
        </p:txBody>
      </p:sp>
      <p:grpSp>
        <p:nvGrpSpPr>
          <p:cNvPr id="324" name="Group 324"/>
          <p:cNvGrpSpPr/>
          <p:nvPr/>
        </p:nvGrpSpPr>
        <p:grpSpPr>
          <a:xfrm>
            <a:off x="1259632" y="987853"/>
            <a:ext cx="1643074" cy="595321"/>
            <a:chOff x="0" y="0"/>
            <a:chExt cx="1643072" cy="595320"/>
          </a:xfrm>
        </p:grpSpPr>
        <p:sp>
          <p:nvSpPr>
            <p:cNvPr id="322" name="Shape 322"/>
            <p:cNvSpPr/>
            <p:nvPr/>
          </p:nvSpPr>
          <p:spPr>
            <a:xfrm>
              <a:off x="0" y="-1"/>
              <a:ext cx="1643073" cy="595321"/>
            </a:xfrm>
            <a:prstGeom prst="rect">
              <a:avLst/>
            </a:prstGeom>
            <a:solidFill>
              <a:srgbClr val="D9D9D9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000000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23" name="Shape 323"/>
            <p:cNvSpPr/>
            <p:nvPr/>
          </p:nvSpPr>
          <p:spPr>
            <a:xfrm>
              <a:off x="0" y="84197"/>
              <a:ext cx="1643073" cy="426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200" b="1">
                  <a:solidFill>
                    <a:srgbClr val="292934"/>
                  </a:solidFill>
                </a:defRPr>
              </a:lvl1pPr>
            </a:lstStyle>
            <a:p>
              <a:r>
                <a:t>ETAPA DEL DOCUMENTO</a:t>
              </a:r>
            </a:p>
          </p:txBody>
        </p:sp>
      </p:grpSp>
      <p:grpSp>
        <p:nvGrpSpPr>
          <p:cNvPr id="327" name="Group 327"/>
          <p:cNvGrpSpPr/>
          <p:nvPr/>
        </p:nvGrpSpPr>
        <p:grpSpPr>
          <a:xfrm>
            <a:off x="2902705" y="987853"/>
            <a:ext cx="1643074" cy="595321"/>
            <a:chOff x="0" y="0"/>
            <a:chExt cx="1643072" cy="595320"/>
          </a:xfrm>
        </p:grpSpPr>
        <p:sp>
          <p:nvSpPr>
            <p:cNvPr id="325" name="Shape 325"/>
            <p:cNvSpPr/>
            <p:nvPr/>
          </p:nvSpPr>
          <p:spPr>
            <a:xfrm>
              <a:off x="0" y="-1"/>
              <a:ext cx="1643073" cy="595321"/>
            </a:xfrm>
            <a:prstGeom prst="rect">
              <a:avLst/>
            </a:prstGeom>
            <a:solidFill>
              <a:srgbClr val="D9D9D9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000000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26" name="Shape 326"/>
            <p:cNvSpPr/>
            <p:nvPr/>
          </p:nvSpPr>
          <p:spPr>
            <a:xfrm>
              <a:off x="0" y="84197"/>
              <a:ext cx="1643073" cy="426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/>
            <a:p>
              <a:pPr algn="ctr" defTabSz="713202">
                <a:defRPr sz="1200" b="1">
                  <a:solidFill>
                    <a:srgbClr val="292934"/>
                  </a:solidFill>
                </a:defRPr>
              </a:pPr>
              <a:r>
                <a:t>FASE </a:t>
              </a:r>
            </a:p>
            <a:p>
              <a:pPr algn="ctr" defTabSz="713202">
                <a:defRPr sz="1200" b="1">
                  <a:solidFill>
                    <a:srgbClr val="292934"/>
                  </a:solidFill>
                </a:defRPr>
              </a:pPr>
              <a:r>
                <a:t>ACTIVA</a:t>
              </a:r>
            </a:p>
          </p:txBody>
        </p:sp>
      </p:grpSp>
      <p:grpSp>
        <p:nvGrpSpPr>
          <p:cNvPr id="330" name="Group 330"/>
          <p:cNvGrpSpPr/>
          <p:nvPr/>
        </p:nvGrpSpPr>
        <p:grpSpPr>
          <a:xfrm>
            <a:off x="4545781" y="987853"/>
            <a:ext cx="1643075" cy="595321"/>
            <a:chOff x="0" y="0"/>
            <a:chExt cx="1643073" cy="595320"/>
          </a:xfrm>
        </p:grpSpPr>
        <p:sp>
          <p:nvSpPr>
            <p:cNvPr id="328" name="Shape 328"/>
            <p:cNvSpPr/>
            <p:nvPr/>
          </p:nvSpPr>
          <p:spPr>
            <a:xfrm>
              <a:off x="0" y="-1"/>
              <a:ext cx="1643074" cy="595321"/>
            </a:xfrm>
            <a:prstGeom prst="rect">
              <a:avLst/>
            </a:prstGeom>
            <a:solidFill>
              <a:srgbClr val="D9D9D9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000000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29" name="Shape 329"/>
            <p:cNvSpPr/>
            <p:nvPr/>
          </p:nvSpPr>
          <p:spPr>
            <a:xfrm>
              <a:off x="0" y="84197"/>
              <a:ext cx="1643074" cy="426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/>
            <a:p>
              <a:pPr algn="ctr" defTabSz="713202">
                <a:defRPr sz="1200" b="1">
                  <a:solidFill>
                    <a:srgbClr val="292934"/>
                  </a:solidFill>
                </a:defRPr>
              </a:pPr>
              <a:r>
                <a:t>FASE </a:t>
              </a:r>
            </a:p>
            <a:p>
              <a:pPr algn="ctr" defTabSz="713202">
                <a:defRPr sz="1200" b="1">
                  <a:solidFill>
                    <a:srgbClr val="292934"/>
                  </a:solidFill>
                </a:defRPr>
              </a:pPr>
              <a:r>
                <a:t>SEMI ACTIVA</a:t>
              </a:r>
            </a:p>
          </p:txBody>
        </p:sp>
      </p:grpSp>
      <p:grpSp>
        <p:nvGrpSpPr>
          <p:cNvPr id="333" name="Group 333"/>
          <p:cNvGrpSpPr/>
          <p:nvPr/>
        </p:nvGrpSpPr>
        <p:grpSpPr>
          <a:xfrm>
            <a:off x="6188854" y="987853"/>
            <a:ext cx="1643075" cy="595321"/>
            <a:chOff x="0" y="0"/>
            <a:chExt cx="1643073" cy="595320"/>
          </a:xfrm>
        </p:grpSpPr>
        <p:sp>
          <p:nvSpPr>
            <p:cNvPr id="331" name="Shape 331"/>
            <p:cNvSpPr/>
            <p:nvPr/>
          </p:nvSpPr>
          <p:spPr>
            <a:xfrm>
              <a:off x="0" y="-1"/>
              <a:ext cx="1643074" cy="595321"/>
            </a:xfrm>
            <a:prstGeom prst="rect">
              <a:avLst/>
            </a:prstGeom>
            <a:solidFill>
              <a:srgbClr val="D9D9D9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E46C0A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 sz="1200" b="1">
                  <a:solidFill>
                    <a:srgbClr val="292934"/>
                  </a:solidFill>
                </a:defRPr>
              </a:pPr>
              <a:endParaRPr/>
            </a:p>
          </p:txBody>
        </p:sp>
        <p:sp>
          <p:nvSpPr>
            <p:cNvPr id="332" name="Shape 332"/>
            <p:cNvSpPr/>
            <p:nvPr/>
          </p:nvSpPr>
          <p:spPr>
            <a:xfrm>
              <a:off x="0" y="84197"/>
              <a:ext cx="1643074" cy="426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/>
            <a:p>
              <a:pPr algn="ctr" defTabSz="713202">
                <a:defRPr sz="1200" b="1">
                  <a:solidFill>
                    <a:srgbClr val="292934"/>
                  </a:solidFill>
                </a:defRPr>
              </a:pPr>
              <a:r>
                <a:t>FASE</a:t>
              </a:r>
            </a:p>
            <a:p>
              <a:pPr algn="ctr" defTabSz="713202">
                <a:defRPr sz="1200" b="1">
                  <a:solidFill>
                    <a:srgbClr val="292934"/>
                  </a:solidFill>
                </a:defRPr>
              </a:pPr>
              <a:r>
                <a:t>HISTÓRICA</a:t>
              </a:r>
            </a:p>
          </p:txBody>
        </p:sp>
      </p:grpSp>
      <p:grpSp>
        <p:nvGrpSpPr>
          <p:cNvPr id="336" name="Group 336"/>
          <p:cNvGrpSpPr/>
          <p:nvPr/>
        </p:nvGrpSpPr>
        <p:grpSpPr>
          <a:xfrm>
            <a:off x="1259632" y="1583170"/>
            <a:ext cx="1643074" cy="535787"/>
            <a:chOff x="0" y="0"/>
            <a:chExt cx="1643072" cy="535785"/>
          </a:xfrm>
        </p:grpSpPr>
        <p:sp>
          <p:nvSpPr>
            <p:cNvPr id="334" name="Shape 334"/>
            <p:cNvSpPr/>
            <p:nvPr/>
          </p:nvSpPr>
          <p:spPr>
            <a:xfrm>
              <a:off x="0" y="-1"/>
              <a:ext cx="1643073" cy="535787"/>
            </a:xfrm>
            <a:prstGeom prst="rect">
              <a:avLst/>
            </a:prstGeom>
            <a:solidFill>
              <a:srgbClr val="D9D9D9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000000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35" name="Shape 335"/>
            <p:cNvSpPr/>
            <p:nvPr/>
          </p:nvSpPr>
          <p:spPr>
            <a:xfrm>
              <a:off x="0" y="67131"/>
              <a:ext cx="1643073" cy="4015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/>
            <a:p>
              <a:pPr algn="ctr" defTabSz="713202">
                <a:defRPr sz="1100" b="1">
                  <a:solidFill>
                    <a:srgbClr val="292934"/>
                  </a:solidFill>
                </a:defRPr>
              </a:pPr>
              <a:r>
                <a:t>TIPO DE  ARCHIVO</a:t>
              </a:r>
            </a:p>
            <a:p>
              <a:pPr algn="ctr" defTabSz="713202">
                <a:defRPr sz="1100" b="1">
                  <a:solidFill>
                    <a:srgbClr val="292934"/>
                  </a:solidFill>
                </a:defRPr>
              </a:pPr>
              <a:r>
                <a:t>(Ubicación)</a:t>
              </a:r>
            </a:p>
          </p:txBody>
        </p:sp>
      </p:grpSp>
      <p:grpSp>
        <p:nvGrpSpPr>
          <p:cNvPr id="339" name="Group 339"/>
          <p:cNvGrpSpPr/>
          <p:nvPr/>
        </p:nvGrpSpPr>
        <p:grpSpPr>
          <a:xfrm>
            <a:off x="1259632" y="2118954"/>
            <a:ext cx="1643074" cy="535787"/>
            <a:chOff x="0" y="0"/>
            <a:chExt cx="1643072" cy="535785"/>
          </a:xfrm>
        </p:grpSpPr>
        <p:sp>
          <p:nvSpPr>
            <p:cNvPr id="337" name="Shape 337"/>
            <p:cNvSpPr/>
            <p:nvPr/>
          </p:nvSpPr>
          <p:spPr>
            <a:xfrm>
              <a:off x="0" y="0"/>
              <a:ext cx="1643073" cy="535787"/>
            </a:xfrm>
            <a:prstGeom prst="rect">
              <a:avLst/>
            </a:prstGeom>
            <a:solidFill>
              <a:srgbClr val="D9D9D9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000000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38" name="Shape 338"/>
            <p:cNvSpPr/>
            <p:nvPr/>
          </p:nvSpPr>
          <p:spPr>
            <a:xfrm>
              <a:off x="0" y="149681"/>
              <a:ext cx="1643073" cy="2364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100" b="1">
                  <a:solidFill>
                    <a:srgbClr val="292934"/>
                  </a:solidFill>
                </a:defRPr>
              </a:lvl1pPr>
            </a:lstStyle>
            <a:p>
              <a:r>
                <a:t>USO</a:t>
              </a:r>
            </a:p>
          </p:txBody>
        </p:sp>
      </p:grpSp>
      <p:grpSp>
        <p:nvGrpSpPr>
          <p:cNvPr id="342" name="Group 342"/>
          <p:cNvGrpSpPr/>
          <p:nvPr/>
        </p:nvGrpSpPr>
        <p:grpSpPr>
          <a:xfrm>
            <a:off x="1259632" y="2654740"/>
            <a:ext cx="1643074" cy="535787"/>
            <a:chOff x="0" y="0"/>
            <a:chExt cx="1643072" cy="535785"/>
          </a:xfrm>
        </p:grpSpPr>
        <p:sp>
          <p:nvSpPr>
            <p:cNvPr id="340" name="Shape 340"/>
            <p:cNvSpPr/>
            <p:nvPr/>
          </p:nvSpPr>
          <p:spPr>
            <a:xfrm>
              <a:off x="0" y="0"/>
              <a:ext cx="1643073" cy="535787"/>
            </a:xfrm>
            <a:prstGeom prst="rect">
              <a:avLst/>
            </a:prstGeom>
            <a:solidFill>
              <a:srgbClr val="D9D9D9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000000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41" name="Shape 341"/>
            <p:cNvSpPr/>
            <p:nvPr/>
          </p:nvSpPr>
          <p:spPr>
            <a:xfrm>
              <a:off x="0" y="149681"/>
              <a:ext cx="1643073" cy="2364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100" b="1">
                  <a:solidFill>
                    <a:srgbClr val="292934"/>
                  </a:solidFill>
                </a:defRPr>
              </a:lvl1pPr>
            </a:lstStyle>
            <a:p>
              <a:r>
                <a:t>USUARIOS</a:t>
              </a:r>
            </a:p>
          </p:txBody>
        </p:sp>
      </p:grpSp>
      <p:grpSp>
        <p:nvGrpSpPr>
          <p:cNvPr id="345" name="Group 345"/>
          <p:cNvGrpSpPr/>
          <p:nvPr/>
        </p:nvGrpSpPr>
        <p:grpSpPr>
          <a:xfrm>
            <a:off x="2902705" y="1583170"/>
            <a:ext cx="1643074" cy="535787"/>
            <a:chOff x="0" y="0"/>
            <a:chExt cx="1643072" cy="535785"/>
          </a:xfrm>
        </p:grpSpPr>
        <p:sp>
          <p:nvSpPr>
            <p:cNvPr id="343" name="Shape 343"/>
            <p:cNvSpPr/>
            <p:nvPr/>
          </p:nvSpPr>
          <p:spPr>
            <a:xfrm>
              <a:off x="0" y="-1"/>
              <a:ext cx="1643073" cy="53578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000000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 sz="1200">
                  <a:solidFill>
                    <a:srgbClr val="292934"/>
                  </a:solidFill>
                </a:defRPr>
              </a:pPr>
              <a:endParaRPr/>
            </a:p>
          </p:txBody>
        </p:sp>
        <p:sp>
          <p:nvSpPr>
            <p:cNvPr id="344" name="Shape 344"/>
            <p:cNvSpPr/>
            <p:nvPr/>
          </p:nvSpPr>
          <p:spPr>
            <a:xfrm>
              <a:off x="0" y="143331"/>
              <a:ext cx="1643073" cy="2491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200">
                  <a:solidFill>
                    <a:srgbClr val="292934"/>
                  </a:solidFill>
                </a:defRPr>
              </a:lvl1pPr>
            </a:lstStyle>
            <a:p>
              <a:r>
                <a:t>Trámite</a:t>
              </a:r>
            </a:p>
          </p:txBody>
        </p:sp>
      </p:grpSp>
      <p:grpSp>
        <p:nvGrpSpPr>
          <p:cNvPr id="348" name="Group 348"/>
          <p:cNvGrpSpPr/>
          <p:nvPr/>
        </p:nvGrpSpPr>
        <p:grpSpPr>
          <a:xfrm>
            <a:off x="4545781" y="1583170"/>
            <a:ext cx="1643075" cy="535787"/>
            <a:chOff x="0" y="0"/>
            <a:chExt cx="1643073" cy="535785"/>
          </a:xfrm>
        </p:grpSpPr>
        <p:sp>
          <p:nvSpPr>
            <p:cNvPr id="346" name="Shape 346"/>
            <p:cNvSpPr/>
            <p:nvPr/>
          </p:nvSpPr>
          <p:spPr>
            <a:xfrm>
              <a:off x="0" y="-1"/>
              <a:ext cx="1643074" cy="53578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000000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47" name="Shape 347"/>
            <p:cNvSpPr/>
            <p:nvPr/>
          </p:nvSpPr>
          <p:spPr>
            <a:xfrm>
              <a:off x="0" y="143331"/>
              <a:ext cx="1643074" cy="2491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200">
                  <a:solidFill>
                    <a:srgbClr val="292934"/>
                  </a:solidFill>
                </a:defRPr>
              </a:lvl1pPr>
            </a:lstStyle>
            <a:p>
              <a:r>
                <a:t>Concentración</a:t>
              </a:r>
            </a:p>
          </p:txBody>
        </p:sp>
      </p:grpSp>
      <p:grpSp>
        <p:nvGrpSpPr>
          <p:cNvPr id="351" name="Group 351"/>
          <p:cNvGrpSpPr/>
          <p:nvPr/>
        </p:nvGrpSpPr>
        <p:grpSpPr>
          <a:xfrm>
            <a:off x="6188854" y="1583170"/>
            <a:ext cx="1643075" cy="535787"/>
            <a:chOff x="0" y="0"/>
            <a:chExt cx="1643073" cy="535785"/>
          </a:xfrm>
        </p:grpSpPr>
        <p:sp>
          <p:nvSpPr>
            <p:cNvPr id="349" name="Shape 349"/>
            <p:cNvSpPr/>
            <p:nvPr/>
          </p:nvSpPr>
          <p:spPr>
            <a:xfrm>
              <a:off x="0" y="-1"/>
              <a:ext cx="1643074" cy="53578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E46C0A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50" name="Shape 350"/>
            <p:cNvSpPr/>
            <p:nvPr/>
          </p:nvSpPr>
          <p:spPr>
            <a:xfrm>
              <a:off x="0" y="143331"/>
              <a:ext cx="1643074" cy="2491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200">
                  <a:solidFill>
                    <a:srgbClr val="292934"/>
                  </a:solidFill>
                </a:defRPr>
              </a:lvl1pPr>
            </a:lstStyle>
            <a:p>
              <a:r>
                <a:t>Histórico</a:t>
              </a:r>
            </a:p>
          </p:txBody>
        </p:sp>
      </p:grpSp>
      <p:grpSp>
        <p:nvGrpSpPr>
          <p:cNvPr id="354" name="Group 354"/>
          <p:cNvGrpSpPr/>
          <p:nvPr/>
        </p:nvGrpSpPr>
        <p:grpSpPr>
          <a:xfrm>
            <a:off x="2902705" y="2118954"/>
            <a:ext cx="1643074" cy="535787"/>
            <a:chOff x="0" y="0"/>
            <a:chExt cx="1643072" cy="535785"/>
          </a:xfrm>
        </p:grpSpPr>
        <p:sp>
          <p:nvSpPr>
            <p:cNvPr id="352" name="Shape 352"/>
            <p:cNvSpPr/>
            <p:nvPr/>
          </p:nvSpPr>
          <p:spPr>
            <a:xfrm>
              <a:off x="0" y="0"/>
              <a:ext cx="1643073" cy="53578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000000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53" name="Shape 353"/>
            <p:cNvSpPr/>
            <p:nvPr/>
          </p:nvSpPr>
          <p:spPr>
            <a:xfrm>
              <a:off x="0" y="143331"/>
              <a:ext cx="1643073" cy="2491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200">
                  <a:solidFill>
                    <a:srgbClr val="292934"/>
                  </a:solidFill>
                </a:defRPr>
              </a:lvl1pPr>
            </a:lstStyle>
            <a:p>
              <a:r>
                <a:t>Constante</a:t>
              </a:r>
            </a:p>
          </p:txBody>
        </p:sp>
      </p:grpSp>
      <p:grpSp>
        <p:nvGrpSpPr>
          <p:cNvPr id="357" name="Group 357"/>
          <p:cNvGrpSpPr/>
          <p:nvPr/>
        </p:nvGrpSpPr>
        <p:grpSpPr>
          <a:xfrm>
            <a:off x="4545781" y="2118954"/>
            <a:ext cx="1643075" cy="535787"/>
            <a:chOff x="0" y="0"/>
            <a:chExt cx="1643073" cy="535785"/>
          </a:xfrm>
        </p:grpSpPr>
        <p:sp>
          <p:nvSpPr>
            <p:cNvPr id="355" name="Shape 355"/>
            <p:cNvSpPr/>
            <p:nvPr/>
          </p:nvSpPr>
          <p:spPr>
            <a:xfrm>
              <a:off x="0" y="0"/>
              <a:ext cx="1643074" cy="53578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000000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56" name="Shape 356"/>
            <p:cNvSpPr/>
            <p:nvPr/>
          </p:nvSpPr>
          <p:spPr>
            <a:xfrm>
              <a:off x="0" y="56924"/>
              <a:ext cx="1643074" cy="4219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/>
            <a:p>
              <a:pPr algn="ctr" defTabSz="713202">
                <a:defRPr sz="1200">
                  <a:solidFill>
                    <a:srgbClr val="292934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t>Ocasional</a:t>
              </a:r>
            </a:p>
            <a:p>
              <a:pPr algn="ctr" defTabSz="713202">
                <a:defRPr sz="1200">
                  <a:solidFill>
                    <a:srgbClr val="292934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t>precaucional</a:t>
              </a:r>
            </a:p>
          </p:txBody>
        </p:sp>
      </p:grpSp>
      <p:grpSp>
        <p:nvGrpSpPr>
          <p:cNvPr id="360" name="Group 360"/>
          <p:cNvGrpSpPr/>
          <p:nvPr/>
        </p:nvGrpSpPr>
        <p:grpSpPr>
          <a:xfrm>
            <a:off x="6188854" y="2118954"/>
            <a:ext cx="1643075" cy="535787"/>
            <a:chOff x="0" y="0"/>
            <a:chExt cx="1643073" cy="535785"/>
          </a:xfrm>
        </p:grpSpPr>
        <p:sp>
          <p:nvSpPr>
            <p:cNvPr id="358" name="Shape 358"/>
            <p:cNvSpPr/>
            <p:nvPr/>
          </p:nvSpPr>
          <p:spPr>
            <a:xfrm>
              <a:off x="0" y="0"/>
              <a:ext cx="1643074" cy="53578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E46C0A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59" name="Shape 359"/>
            <p:cNvSpPr/>
            <p:nvPr/>
          </p:nvSpPr>
          <p:spPr>
            <a:xfrm>
              <a:off x="0" y="143331"/>
              <a:ext cx="1643074" cy="2491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200">
                  <a:solidFill>
                    <a:srgbClr val="292934"/>
                  </a:solidFill>
                </a:defRPr>
              </a:lvl1pPr>
            </a:lstStyle>
            <a:p>
              <a:r>
                <a:t>Diverso</a:t>
              </a:r>
            </a:p>
          </p:txBody>
        </p:sp>
      </p:grpSp>
      <p:grpSp>
        <p:nvGrpSpPr>
          <p:cNvPr id="363" name="Group 363"/>
          <p:cNvGrpSpPr/>
          <p:nvPr/>
        </p:nvGrpSpPr>
        <p:grpSpPr>
          <a:xfrm>
            <a:off x="1259632" y="3190525"/>
            <a:ext cx="1643074" cy="535787"/>
            <a:chOff x="0" y="0"/>
            <a:chExt cx="1643072" cy="535785"/>
          </a:xfrm>
        </p:grpSpPr>
        <p:sp>
          <p:nvSpPr>
            <p:cNvPr id="361" name="Shape 361"/>
            <p:cNvSpPr/>
            <p:nvPr/>
          </p:nvSpPr>
          <p:spPr>
            <a:xfrm>
              <a:off x="0" y="0"/>
              <a:ext cx="1643073" cy="535787"/>
            </a:xfrm>
            <a:prstGeom prst="rect">
              <a:avLst/>
            </a:prstGeom>
            <a:solidFill>
              <a:srgbClr val="D9D9D9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E46C0A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 sz="1200" b="1">
                  <a:solidFill>
                    <a:srgbClr val="292934"/>
                  </a:solidFill>
                </a:defRPr>
              </a:pPr>
              <a:endParaRPr/>
            </a:p>
          </p:txBody>
        </p:sp>
        <p:sp>
          <p:nvSpPr>
            <p:cNvPr id="362" name="Shape 362"/>
            <p:cNvSpPr/>
            <p:nvPr/>
          </p:nvSpPr>
          <p:spPr>
            <a:xfrm>
              <a:off x="0" y="67131"/>
              <a:ext cx="1643073" cy="4015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100" b="1">
                  <a:solidFill>
                    <a:srgbClr val="292934"/>
                  </a:solidFill>
                </a:defRPr>
              </a:lvl1pPr>
            </a:lstStyle>
            <a:p>
              <a:r>
                <a:t>VALORES DOCUMENTALES</a:t>
              </a:r>
            </a:p>
          </p:txBody>
        </p:sp>
      </p:grpSp>
      <p:grpSp>
        <p:nvGrpSpPr>
          <p:cNvPr id="366" name="Group 366"/>
          <p:cNvGrpSpPr/>
          <p:nvPr/>
        </p:nvGrpSpPr>
        <p:grpSpPr>
          <a:xfrm>
            <a:off x="2902705" y="2654740"/>
            <a:ext cx="1643074" cy="535787"/>
            <a:chOff x="0" y="0"/>
            <a:chExt cx="1643072" cy="535785"/>
          </a:xfrm>
        </p:grpSpPr>
        <p:sp>
          <p:nvSpPr>
            <p:cNvPr id="364" name="Shape 364"/>
            <p:cNvSpPr/>
            <p:nvPr/>
          </p:nvSpPr>
          <p:spPr>
            <a:xfrm>
              <a:off x="0" y="0"/>
              <a:ext cx="1643073" cy="53578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000000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65" name="Shape 365"/>
            <p:cNvSpPr/>
            <p:nvPr/>
          </p:nvSpPr>
          <p:spPr>
            <a:xfrm>
              <a:off x="0" y="54431"/>
              <a:ext cx="1643073" cy="426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200">
                  <a:solidFill>
                    <a:srgbClr val="292934"/>
                  </a:solidFill>
                </a:defRPr>
              </a:lvl1pPr>
            </a:lstStyle>
            <a:p>
              <a:r>
                <a:t>Administración e interesados</a:t>
              </a:r>
            </a:p>
          </p:txBody>
        </p:sp>
      </p:grpSp>
      <p:grpSp>
        <p:nvGrpSpPr>
          <p:cNvPr id="369" name="Group 369"/>
          <p:cNvGrpSpPr/>
          <p:nvPr/>
        </p:nvGrpSpPr>
        <p:grpSpPr>
          <a:xfrm>
            <a:off x="4545781" y="2654740"/>
            <a:ext cx="1643075" cy="535787"/>
            <a:chOff x="0" y="0"/>
            <a:chExt cx="1643073" cy="535785"/>
          </a:xfrm>
        </p:grpSpPr>
        <p:sp>
          <p:nvSpPr>
            <p:cNvPr id="367" name="Shape 367"/>
            <p:cNvSpPr/>
            <p:nvPr/>
          </p:nvSpPr>
          <p:spPr>
            <a:xfrm>
              <a:off x="0" y="0"/>
              <a:ext cx="1643074" cy="53578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000000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68" name="Shape 368"/>
            <p:cNvSpPr/>
            <p:nvPr/>
          </p:nvSpPr>
          <p:spPr>
            <a:xfrm>
              <a:off x="0" y="143331"/>
              <a:ext cx="1643074" cy="2491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200">
                  <a:solidFill>
                    <a:srgbClr val="292934"/>
                  </a:solidFill>
                </a:defRPr>
              </a:lvl1pPr>
            </a:lstStyle>
            <a:p>
              <a:r>
                <a:t>Administración</a:t>
              </a:r>
            </a:p>
          </p:txBody>
        </p:sp>
      </p:grpSp>
      <p:grpSp>
        <p:nvGrpSpPr>
          <p:cNvPr id="372" name="Group 372"/>
          <p:cNvGrpSpPr/>
          <p:nvPr/>
        </p:nvGrpSpPr>
        <p:grpSpPr>
          <a:xfrm>
            <a:off x="6188854" y="2654740"/>
            <a:ext cx="1643075" cy="535787"/>
            <a:chOff x="0" y="0"/>
            <a:chExt cx="1643073" cy="535785"/>
          </a:xfrm>
        </p:grpSpPr>
        <p:sp>
          <p:nvSpPr>
            <p:cNvPr id="370" name="Shape 370"/>
            <p:cNvSpPr/>
            <p:nvPr/>
          </p:nvSpPr>
          <p:spPr>
            <a:xfrm>
              <a:off x="0" y="0"/>
              <a:ext cx="1643074" cy="53578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E46C0A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71" name="Shape 371"/>
            <p:cNvSpPr/>
            <p:nvPr/>
          </p:nvSpPr>
          <p:spPr>
            <a:xfrm>
              <a:off x="0" y="143331"/>
              <a:ext cx="1643074" cy="2491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200">
                  <a:solidFill>
                    <a:srgbClr val="292934"/>
                  </a:solidFill>
                </a:defRPr>
              </a:lvl1pPr>
            </a:lstStyle>
            <a:p>
              <a:r>
                <a:t>Todos</a:t>
              </a:r>
            </a:p>
          </p:txBody>
        </p:sp>
      </p:grpSp>
      <p:grpSp>
        <p:nvGrpSpPr>
          <p:cNvPr id="375" name="Group 375"/>
          <p:cNvGrpSpPr/>
          <p:nvPr/>
        </p:nvGrpSpPr>
        <p:grpSpPr>
          <a:xfrm>
            <a:off x="2902705" y="3190525"/>
            <a:ext cx="1643074" cy="535787"/>
            <a:chOff x="0" y="0"/>
            <a:chExt cx="1643072" cy="535785"/>
          </a:xfrm>
        </p:grpSpPr>
        <p:sp>
          <p:nvSpPr>
            <p:cNvPr id="373" name="Shape 373"/>
            <p:cNvSpPr/>
            <p:nvPr/>
          </p:nvSpPr>
          <p:spPr>
            <a:xfrm>
              <a:off x="0" y="0"/>
              <a:ext cx="1643073" cy="53578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E46C0A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 sz="1200">
                  <a:solidFill>
                    <a:srgbClr val="292934"/>
                  </a:solidFill>
                </a:defRPr>
              </a:pPr>
              <a:endParaRPr/>
            </a:p>
          </p:txBody>
        </p:sp>
        <p:sp>
          <p:nvSpPr>
            <p:cNvPr id="374" name="Shape 374"/>
            <p:cNvSpPr/>
            <p:nvPr/>
          </p:nvSpPr>
          <p:spPr>
            <a:xfrm>
              <a:off x="0" y="54431"/>
              <a:ext cx="1643073" cy="426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/>
            <a:p>
              <a:pPr algn="ctr" defTabSz="713202">
                <a:defRPr sz="1200">
                  <a:solidFill>
                    <a:srgbClr val="292934"/>
                  </a:solidFill>
                </a:defRPr>
              </a:pPr>
              <a:r>
                <a:t>Primarios: </a:t>
              </a:r>
            </a:p>
            <a:p>
              <a:pPr algn="ctr" defTabSz="713202">
                <a:defRPr sz="1200">
                  <a:solidFill>
                    <a:srgbClr val="292934"/>
                  </a:solidFill>
                </a:defRPr>
              </a:pPr>
              <a:r>
                <a:t>A, L, F/C</a:t>
              </a:r>
            </a:p>
          </p:txBody>
        </p:sp>
      </p:grpSp>
      <p:grpSp>
        <p:nvGrpSpPr>
          <p:cNvPr id="378" name="Group 378"/>
          <p:cNvGrpSpPr/>
          <p:nvPr/>
        </p:nvGrpSpPr>
        <p:grpSpPr>
          <a:xfrm>
            <a:off x="4545781" y="3190525"/>
            <a:ext cx="1643075" cy="535787"/>
            <a:chOff x="0" y="0"/>
            <a:chExt cx="1643073" cy="535785"/>
          </a:xfrm>
        </p:grpSpPr>
        <p:sp>
          <p:nvSpPr>
            <p:cNvPr id="376" name="Shape 376"/>
            <p:cNvSpPr/>
            <p:nvPr/>
          </p:nvSpPr>
          <p:spPr>
            <a:xfrm>
              <a:off x="0" y="0"/>
              <a:ext cx="1643074" cy="53578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E46C0A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77" name="Shape 377"/>
            <p:cNvSpPr/>
            <p:nvPr/>
          </p:nvSpPr>
          <p:spPr>
            <a:xfrm>
              <a:off x="0" y="143331"/>
              <a:ext cx="1643074" cy="2491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200">
                  <a:solidFill>
                    <a:srgbClr val="292934"/>
                  </a:solidFill>
                </a:defRPr>
              </a:lvl1pPr>
            </a:lstStyle>
            <a:p>
              <a:r>
                <a:t>Primarios</a:t>
              </a:r>
            </a:p>
          </p:txBody>
        </p:sp>
      </p:grpSp>
      <p:grpSp>
        <p:nvGrpSpPr>
          <p:cNvPr id="381" name="Group 381"/>
          <p:cNvGrpSpPr/>
          <p:nvPr/>
        </p:nvGrpSpPr>
        <p:grpSpPr>
          <a:xfrm>
            <a:off x="6188854" y="3190525"/>
            <a:ext cx="1643075" cy="535787"/>
            <a:chOff x="0" y="0"/>
            <a:chExt cx="1643073" cy="535785"/>
          </a:xfrm>
        </p:grpSpPr>
        <p:sp>
          <p:nvSpPr>
            <p:cNvPr id="379" name="Shape 379"/>
            <p:cNvSpPr/>
            <p:nvPr/>
          </p:nvSpPr>
          <p:spPr>
            <a:xfrm>
              <a:off x="0" y="0"/>
              <a:ext cx="1643074" cy="535787"/>
            </a:xfrm>
            <a:prstGeom prst="rect">
              <a:avLst/>
            </a:pr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38100" dist="25400" dir="2700000" rotWithShape="0">
                <a:srgbClr val="E46C0A">
                  <a:alpha val="60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 sz="1200">
                  <a:solidFill>
                    <a:srgbClr val="292934"/>
                  </a:solidFill>
                </a:defRPr>
              </a:pPr>
              <a:endParaRPr/>
            </a:p>
          </p:txBody>
        </p:sp>
        <p:sp>
          <p:nvSpPr>
            <p:cNvPr id="380" name="Shape 380"/>
            <p:cNvSpPr/>
            <p:nvPr/>
          </p:nvSpPr>
          <p:spPr>
            <a:xfrm>
              <a:off x="0" y="54431"/>
              <a:ext cx="1643074" cy="426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/>
            <a:p>
              <a:pPr algn="ctr" defTabSz="713202">
                <a:defRPr sz="1200">
                  <a:solidFill>
                    <a:srgbClr val="292934"/>
                  </a:solidFill>
                </a:defRPr>
              </a:pPr>
              <a:r>
                <a:t>Secundarios: </a:t>
              </a:r>
            </a:p>
            <a:p>
              <a:pPr algn="ctr" defTabSz="713202">
                <a:defRPr sz="1200">
                  <a:solidFill>
                    <a:srgbClr val="292934"/>
                  </a:solidFill>
                </a:defRPr>
              </a:pPr>
              <a:r>
                <a:t>I,T y E</a:t>
              </a:r>
            </a:p>
          </p:txBody>
        </p:sp>
      </p:grpSp>
      <p:grpSp>
        <p:nvGrpSpPr>
          <p:cNvPr id="384" name="Group 384"/>
          <p:cNvGrpSpPr/>
          <p:nvPr/>
        </p:nvGrpSpPr>
        <p:grpSpPr>
          <a:xfrm>
            <a:off x="3201928" y="3797261"/>
            <a:ext cx="1500203" cy="595321"/>
            <a:chOff x="-1" y="0"/>
            <a:chExt cx="1500201" cy="595320"/>
          </a:xfrm>
        </p:grpSpPr>
        <p:sp>
          <p:nvSpPr>
            <p:cNvPr id="382" name="Shape 382"/>
            <p:cNvSpPr/>
            <p:nvPr/>
          </p:nvSpPr>
          <p:spPr>
            <a:xfrm>
              <a:off x="-1" y="-1"/>
              <a:ext cx="1500202" cy="595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268" y="5400"/>
                  </a:lnTo>
                  <a:lnTo>
                    <a:pt x="268" y="16200"/>
                  </a:lnTo>
                  <a:lnTo>
                    <a:pt x="0" y="16200"/>
                  </a:lnTo>
                  <a:close/>
                  <a:moveTo>
                    <a:pt x="536" y="5400"/>
                  </a:moveTo>
                  <a:lnTo>
                    <a:pt x="1071" y="5400"/>
                  </a:lnTo>
                  <a:lnTo>
                    <a:pt x="1071" y="16200"/>
                  </a:lnTo>
                  <a:lnTo>
                    <a:pt x="536" y="16200"/>
                  </a:lnTo>
                  <a:close/>
                  <a:moveTo>
                    <a:pt x="1339" y="5400"/>
                  </a:moveTo>
                  <a:lnTo>
                    <a:pt x="17314" y="5400"/>
                  </a:lnTo>
                  <a:lnTo>
                    <a:pt x="17314" y="0"/>
                  </a:lnTo>
                  <a:lnTo>
                    <a:pt x="21600" y="10800"/>
                  </a:lnTo>
                  <a:lnTo>
                    <a:pt x="17314" y="21600"/>
                  </a:lnTo>
                  <a:lnTo>
                    <a:pt x="17314" y="16200"/>
                  </a:lnTo>
                  <a:lnTo>
                    <a:pt x="1339" y="1620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50800" dist="50800" dir="5400000" rotWithShape="0">
                <a:srgbClr val="E46C0A"/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83" name="Shape 383"/>
            <p:cNvSpPr/>
            <p:nvPr/>
          </p:nvSpPr>
          <p:spPr>
            <a:xfrm>
              <a:off x="93017" y="124374"/>
              <a:ext cx="1258353" cy="3465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000" b="1">
                  <a:solidFill>
                    <a:srgbClr val="292934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Transferencia Primaria</a:t>
              </a:r>
            </a:p>
          </p:txBody>
        </p:sp>
      </p:grpSp>
      <p:grpSp>
        <p:nvGrpSpPr>
          <p:cNvPr id="387" name="Group 387"/>
          <p:cNvGrpSpPr/>
          <p:nvPr/>
        </p:nvGrpSpPr>
        <p:grpSpPr>
          <a:xfrm>
            <a:off x="4773566" y="3797261"/>
            <a:ext cx="1500203" cy="595321"/>
            <a:chOff x="0" y="0"/>
            <a:chExt cx="1500202" cy="595320"/>
          </a:xfrm>
        </p:grpSpPr>
        <p:sp>
          <p:nvSpPr>
            <p:cNvPr id="385" name="Shape 385"/>
            <p:cNvSpPr/>
            <p:nvPr/>
          </p:nvSpPr>
          <p:spPr>
            <a:xfrm>
              <a:off x="-1" y="-1"/>
              <a:ext cx="1500203" cy="595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00"/>
                  </a:moveTo>
                  <a:lnTo>
                    <a:pt x="268" y="5400"/>
                  </a:lnTo>
                  <a:lnTo>
                    <a:pt x="268" y="16200"/>
                  </a:lnTo>
                  <a:lnTo>
                    <a:pt x="0" y="16200"/>
                  </a:lnTo>
                  <a:close/>
                  <a:moveTo>
                    <a:pt x="536" y="5400"/>
                  </a:moveTo>
                  <a:lnTo>
                    <a:pt x="1071" y="5400"/>
                  </a:lnTo>
                  <a:lnTo>
                    <a:pt x="1071" y="16200"/>
                  </a:lnTo>
                  <a:lnTo>
                    <a:pt x="536" y="16200"/>
                  </a:lnTo>
                  <a:close/>
                  <a:moveTo>
                    <a:pt x="1339" y="5400"/>
                  </a:moveTo>
                  <a:lnTo>
                    <a:pt x="17314" y="5400"/>
                  </a:lnTo>
                  <a:lnTo>
                    <a:pt x="17314" y="0"/>
                  </a:lnTo>
                  <a:lnTo>
                    <a:pt x="21600" y="10800"/>
                  </a:lnTo>
                  <a:lnTo>
                    <a:pt x="17314" y="21600"/>
                  </a:lnTo>
                  <a:lnTo>
                    <a:pt x="17314" y="16200"/>
                  </a:lnTo>
                  <a:lnTo>
                    <a:pt x="1339" y="1620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50800" dist="50800" dir="5400000" rotWithShape="0">
                <a:srgbClr val="E46C0A"/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86" name="Shape 386"/>
            <p:cNvSpPr/>
            <p:nvPr/>
          </p:nvSpPr>
          <p:spPr>
            <a:xfrm>
              <a:off x="93017" y="124374"/>
              <a:ext cx="1258354" cy="3465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000" b="1">
                  <a:solidFill>
                    <a:srgbClr val="292934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Transferencia Secundaria</a:t>
              </a:r>
            </a:p>
          </p:txBody>
        </p:sp>
      </p:grpSp>
      <p:grpSp>
        <p:nvGrpSpPr>
          <p:cNvPr id="390" name="Group 390"/>
          <p:cNvGrpSpPr/>
          <p:nvPr/>
        </p:nvGrpSpPr>
        <p:grpSpPr>
          <a:xfrm>
            <a:off x="6202566" y="4333527"/>
            <a:ext cx="357192" cy="773911"/>
            <a:chOff x="0" y="-1"/>
            <a:chExt cx="357190" cy="773910"/>
          </a:xfrm>
        </p:grpSpPr>
        <p:sp>
          <p:nvSpPr>
            <p:cNvPr id="388" name="Shape 388"/>
            <p:cNvSpPr/>
            <p:nvPr/>
          </p:nvSpPr>
          <p:spPr>
            <a:xfrm>
              <a:off x="-1" y="-2"/>
              <a:ext cx="357191" cy="773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5635" y="21600"/>
                    <a:pt x="10800" y="21228"/>
                    <a:pt x="10800" y="20769"/>
                  </a:cubicBezTo>
                  <a:lnTo>
                    <a:pt x="10800" y="11631"/>
                  </a:lnTo>
                  <a:cubicBezTo>
                    <a:pt x="10800" y="11172"/>
                    <a:pt x="5965" y="10800"/>
                    <a:pt x="0" y="10800"/>
                  </a:cubicBezTo>
                  <a:cubicBezTo>
                    <a:pt x="5965" y="10800"/>
                    <a:pt x="10800" y="10428"/>
                    <a:pt x="10800" y="9969"/>
                  </a:cubicBezTo>
                  <a:lnTo>
                    <a:pt x="10800" y="831"/>
                  </a:lnTo>
                  <a:cubicBezTo>
                    <a:pt x="10800" y="372"/>
                    <a:pt x="15635" y="0"/>
                    <a:pt x="216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50800" dist="50800" dir="5400000" rotWithShape="0">
                <a:srgbClr val="E46C0A"/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 sz="900">
                  <a:solidFill>
                    <a:srgbClr val="292934"/>
                  </a:solidFill>
                </a:defRPr>
              </a:pPr>
              <a:endParaRPr/>
            </a:p>
          </p:txBody>
        </p:sp>
        <p:sp>
          <p:nvSpPr>
            <p:cNvPr id="389" name="Shape 389"/>
            <p:cNvSpPr/>
            <p:nvPr/>
          </p:nvSpPr>
          <p:spPr>
            <a:xfrm>
              <a:off x="-1" y="-2"/>
              <a:ext cx="357191" cy="773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5635" y="21600"/>
                    <a:pt x="10800" y="21228"/>
                    <a:pt x="10800" y="20769"/>
                  </a:cubicBezTo>
                  <a:lnTo>
                    <a:pt x="10800" y="11631"/>
                  </a:lnTo>
                  <a:cubicBezTo>
                    <a:pt x="10800" y="11172"/>
                    <a:pt x="5965" y="10800"/>
                    <a:pt x="0" y="10800"/>
                  </a:cubicBezTo>
                  <a:cubicBezTo>
                    <a:pt x="5965" y="10800"/>
                    <a:pt x="10800" y="10428"/>
                    <a:pt x="10800" y="9969"/>
                  </a:cubicBezTo>
                  <a:lnTo>
                    <a:pt x="10800" y="831"/>
                  </a:lnTo>
                  <a:cubicBezTo>
                    <a:pt x="10800" y="372"/>
                    <a:pt x="15635" y="0"/>
                    <a:pt x="21600" y="0"/>
                  </a:cubicBezTo>
                </a:path>
              </a:pathLst>
            </a:custGeom>
            <a:noFill/>
            <a:ln w="9525" cap="flat">
              <a:solidFill>
                <a:srgbClr val="E46C0A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 sz="900">
                  <a:solidFill>
                    <a:srgbClr val="292934"/>
                  </a:solidFill>
                </a:defRPr>
              </a:pPr>
              <a:endParaRPr/>
            </a:p>
          </p:txBody>
        </p:sp>
      </p:grpSp>
      <p:grpSp>
        <p:nvGrpSpPr>
          <p:cNvPr id="393" name="Group 393"/>
          <p:cNvGrpSpPr/>
          <p:nvPr/>
        </p:nvGrpSpPr>
        <p:grpSpPr>
          <a:xfrm>
            <a:off x="1273108" y="3856794"/>
            <a:ext cx="1643075" cy="535788"/>
            <a:chOff x="0" y="0"/>
            <a:chExt cx="1643074" cy="535787"/>
          </a:xfrm>
        </p:grpSpPr>
        <p:sp>
          <p:nvSpPr>
            <p:cNvPr id="391" name="Shape 391"/>
            <p:cNvSpPr/>
            <p:nvPr/>
          </p:nvSpPr>
          <p:spPr>
            <a:xfrm>
              <a:off x="0" y="-1"/>
              <a:ext cx="1643075" cy="535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526" y="0"/>
                    <a:pt x="1174" y="0"/>
                  </a:cubicBezTo>
                  <a:lnTo>
                    <a:pt x="20426" y="0"/>
                  </a:lnTo>
                  <a:cubicBezTo>
                    <a:pt x="21074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21074" y="21600"/>
                    <a:pt x="20426" y="21600"/>
                  </a:cubicBezTo>
                  <a:lnTo>
                    <a:pt x="1174" y="21600"/>
                  </a:lnTo>
                  <a:cubicBezTo>
                    <a:pt x="526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50800" dist="50800" dir="5400000" rotWithShape="0">
                <a:srgbClr val="E46C0A"/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92" name="Shape 392"/>
            <p:cNvSpPr/>
            <p:nvPr/>
          </p:nvSpPr>
          <p:spPr>
            <a:xfrm>
              <a:off x="44647" y="94608"/>
              <a:ext cx="1553779" cy="3465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000" b="1">
                  <a:solidFill>
                    <a:srgbClr val="292934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TIPO DE TRANSFERENCIA</a:t>
              </a:r>
            </a:p>
          </p:txBody>
        </p:sp>
      </p:grpSp>
      <p:grpSp>
        <p:nvGrpSpPr>
          <p:cNvPr id="396" name="Group 396"/>
          <p:cNvGrpSpPr/>
          <p:nvPr/>
        </p:nvGrpSpPr>
        <p:grpSpPr>
          <a:xfrm>
            <a:off x="2987620" y="4511642"/>
            <a:ext cx="1643075" cy="535788"/>
            <a:chOff x="0" y="0"/>
            <a:chExt cx="1643074" cy="535787"/>
          </a:xfrm>
        </p:grpSpPr>
        <p:sp>
          <p:nvSpPr>
            <p:cNvPr id="394" name="Shape 394"/>
            <p:cNvSpPr/>
            <p:nvPr/>
          </p:nvSpPr>
          <p:spPr>
            <a:xfrm>
              <a:off x="0" y="-1"/>
              <a:ext cx="1643075" cy="535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526" y="0"/>
                    <a:pt x="1174" y="0"/>
                  </a:cubicBezTo>
                  <a:lnTo>
                    <a:pt x="20426" y="0"/>
                  </a:lnTo>
                  <a:cubicBezTo>
                    <a:pt x="21074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21074" y="21600"/>
                    <a:pt x="20426" y="21600"/>
                  </a:cubicBezTo>
                  <a:lnTo>
                    <a:pt x="1174" y="21600"/>
                  </a:lnTo>
                  <a:cubicBezTo>
                    <a:pt x="526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50800" dist="50800" dir="5400000" rotWithShape="0">
                <a:srgbClr val="E46C0A"/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 sz="1000" b="1">
                  <a:solidFill>
                    <a:srgbClr val="292934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95" name="Shape 395"/>
            <p:cNvSpPr/>
            <p:nvPr/>
          </p:nvSpPr>
          <p:spPr>
            <a:xfrm>
              <a:off x="44647" y="94608"/>
              <a:ext cx="1553779" cy="3465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000" b="1">
                  <a:solidFill>
                    <a:srgbClr val="292934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DISPOSICIÓN DOCUMENTAL (destino)</a:t>
              </a:r>
            </a:p>
          </p:txBody>
        </p:sp>
      </p:grpSp>
      <p:grpSp>
        <p:nvGrpSpPr>
          <p:cNvPr id="399" name="Group 399"/>
          <p:cNvGrpSpPr/>
          <p:nvPr/>
        </p:nvGrpSpPr>
        <p:grpSpPr>
          <a:xfrm>
            <a:off x="4987880" y="4511642"/>
            <a:ext cx="1143013" cy="535788"/>
            <a:chOff x="-1" y="0"/>
            <a:chExt cx="1143012" cy="535787"/>
          </a:xfrm>
        </p:grpSpPr>
        <p:sp>
          <p:nvSpPr>
            <p:cNvPr id="397" name="Shape 397"/>
            <p:cNvSpPr/>
            <p:nvPr/>
          </p:nvSpPr>
          <p:spPr>
            <a:xfrm>
              <a:off x="-2" y="-1"/>
              <a:ext cx="1143013" cy="535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756" y="0"/>
                    <a:pt x="1688" y="0"/>
                  </a:cubicBezTo>
                  <a:lnTo>
                    <a:pt x="19912" y="0"/>
                  </a:lnTo>
                  <a:cubicBezTo>
                    <a:pt x="20844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20844" y="21600"/>
                    <a:pt x="19912" y="21600"/>
                  </a:cubicBezTo>
                  <a:lnTo>
                    <a:pt x="1688" y="21600"/>
                  </a:lnTo>
                  <a:cubicBezTo>
                    <a:pt x="756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50800" dist="50800" dir="5400000" rotWithShape="0">
                <a:srgbClr val="E46C0A"/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98" name="Shape 398"/>
            <p:cNvSpPr/>
            <p:nvPr/>
          </p:nvSpPr>
          <p:spPr>
            <a:xfrm>
              <a:off x="44648" y="164458"/>
              <a:ext cx="1053713" cy="2068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000" b="1">
                  <a:solidFill>
                    <a:srgbClr val="292934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Valoración</a:t>
              </a:r>
            </a:p>
          </p:txBody>
        </p:sp>
      </p:grpSp>
      <p:grpSp>
        <p:nvGrpSpPr>
          <p:cNvPr id="402" name="Group 402"/>
          <p:cNvGrpSpPr/>
          <p:nvPr/>
        </p:nvGrpSpPr>
        <p:grpSpPr>
          <a:xfrm>
            <a:off x="6559518" y="4333045"/>
            <a:ext cx="1357326" cy="357193"/>
            <a:chOff x="0" y="0"/>
            <a:chExt cx="1357324" cy="357191"/>
          </a:xfrm>
        </p:grpSpPr>
        <p:sp>
          <p:nvSpPr>
            <p:cNvPr id="400" name="Shape 400"/>
            <p:cNvSpPr/>
            <p:nvPr/>
          </p:nvSpPr>
          <p:spPr>
            <a:xfrm>
              <a:off x="-1" y="-1"/>
              <a:ext cx="1357326" cy="357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424" y="0"/>
                    <a:pt x="947" y="0"/>
                  </a:cubicBezTo>
                  <a:lnTo>
                    <a:pt x="20653" y="0"/>
                  </a:lnTo>
                  <a:cubicBezTo>
                    <a:pt x="21176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21176" y="21600"/>
                    <a:pt x="20653" y="21600"/>
                  </a:cubicBezTo>
                  <a:lnTo>
                    <a:pt x="947" y="21600"/>
                  </a:lnTo>
                  <a:cubicBezTo>
                    <a:pt x="424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50800" dist="50800" dir="5400000" rotWithShape="0">
                <a:srgbClr val="E46C0A"/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401" name="Shape 401"/>
            <p:cNvSpPr/>
            <p:nvPr/>
          </p:nvSpPr>
          <p:spPr>
            <a:xfrm>
              <a:off x="29765" y="5311"/>
              <a:ext cx="1297794" cy="3465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000" b="1">
                  <a:solidFill>
                    <a:srgbClr val="292934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Conservación Permanente</a:t>
              </a:r>
            </a:p>
          </p:txBody>
        </p:sp>
      </p:grpSp>
      <p:grpSp>
        <p:nvGrpSpPr>
          <p:cNvPr id="405" name="Group 405"/>
          <p:cNvGrpSpPr/>
          <p:nvPr/>
        </p:nvGrpSpPr>
        <p:grpSpPr>
          <a:xfrm>
            <a:off x="6559518" y="4809278"/>
            <a:ext cx="1357326" cy="357193"/>
            <a:chOff x="0" y="0"/>
            <a:chExt cx="1357324" cy="357191"/>
          </a:xfrm>
        </p:grpSpPr>
        <p:sp>
          <p:nvSpPr>
            <p:cNvPr id="403" name="Shape 403"/>
            <p:cNvSpPr/>
            <p:nvPr/>
          </p:nvSpPr>
          <p:spPr>
            <a:xfrm>
              <a:off x="-1" y="-1"/>
              <a:ext cx="1357326" cy="357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1612"/>
                    <a:pt x="424" y="0"/>
                    <a:pt x="947" y="0"/>
                  </a:cubicBezTo>
                  <a:lnTo>
                    <a:pt x="20653" y="0"/>
                  </a:lnTo>
                  <a:cubicBezTo>
                    <a:pt x="21176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21176" y="21600"/>
                    <a:pt x="20653" y="21600"/>
                  </a:cubicBezTo>
                  <a:lnTo>
                    <a:pt x="947" y="21600"/>
                  </a:lnTo>
                  <a:cubicBezTo>
                    <a:pt x="424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solidFill>
                <a:srgbClr val="E46C0A"/>
              </a:solidFill>
              <a:prstDash val="solid"/>
              <a:round/>
            </a:ln>
            <a:effectLst>
              <a:outerShdw blurRad="50800" dist="50800" dir="5400000" rotWithShape="0">
                <a:srgbClr val="E46C0A"/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202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404" name="Shape 404"/>
            <p:cNvSpPr/>
            <p:nvPr/>
          </p:nvSpPr>
          <p:spPr>
            <a:xfrm>
              <a:off x="29765" y="75161"/>
              <a:ext cx="1297794" cy="2068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35659" tIns="35659" rIns="35659" bIns="35659" numCol="1" anchor="ctr">
              <a:spAutoFit/>
            </a:bodyPr>
            <a:lstStyle>
              <a:lvl1pPr algn="ctr" defTabSz="713202">
                <a:defRPr sz="1000" b="1">
                  <a:solidFill>
                    <a:srgbClr val="292934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Eliminación</a:t>
              </a:r>
            </a:p>
          </p:txBody>
        </p:sp>
      </p:grpSp>
      <p:sp>
        <p:nvSpPr>
          <p:cNvPr id="406" name="Shape 406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07" name="Shape 407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408" name="image1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image15.png"/>
          <p:cNvPicPr>
            <a:picLocks noChangeAspect="1"/>
          </p:cNvPicPr>
          <p:nvPr/>
        </p:nvPicPr>
        <p:blipFill>
          <a:blip r:embed="rId2">
            <a:extLst/>
          </a:blip>
          <a:srcRect l="9835"/>
          <a:stretch>
            <a:fillRect/>
          </a:stretch>
        </p:blipFill>
        <p:spPr>
          <a:xfrm>
            <a:off x="221943" y="1319396"/>
            <a:ext cx="4350059" cy="3016197"/>
          </a:xfrm>
          <a:prstGeom prst="rect">
            <a:avLst/>
          </a:prstGeom>
          <a:ln w="12700">
            <a:miter lim="400000"/>
          </a:ln>
        </p:spPr>
      </p:pic>
      <p:sp>
        <p:nvSpPr>
          <p:cNvPr id="411" name="Shape 411"/>
          <p:cNvSpPr>
            <a:spLocks noGrp="1"/>
          </p:cNvSpPr>
          <p:nvPr>
            <p:ph type="title"/>
          </p:nvPr>
        </p:nvSpPr>
        <p:spPr>
          <a:xfrm>
            <a:off x="4139949" y="1993403"/>
            <a:ext cx="4896548" cy="768087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362910">
              <a:defRPr sz="2268">
                <a:solidFill>
                  <a:srgbClr val="DD6A26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t>Catálogo de disposición documental</a:t>
            </a:r>
          </a:p>
        </p:txBody>
      </p:sp>
      <p:pic>
        <p:nvPicPr>
          <p:cNvPr id="412" name="image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16200000">
            <a:off x="2355963" y="2791267"/>
            <a:ext cx="3318481" cy="724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Shape 414"/>
          <p:cNvSpPr/>
          <p:nvPr/>
        </p:nvSpPr>
        <p:spPr>
          <a:xfrm>
            <a:off x="543395" y="1345463"/>
            <a:ext cx="1743753" cy="523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2800" b="1">
                <a:solidFill>
                  <a:srgbClr val="DD6A26"/>
                </a:solidFill>
              </a:defRPr>
            </a:lvl1pPr>
          </a:lstStyle>
          <a:p>
            <a:r>
              <a:t>Concepto</a:t>
            </a:r>
          </a:p>
        </p:txBody>
      </p:sp>
      <p:sp>
        <p:nvSpPr>
          <p:cNvPr id="415" name="Shape 415"/>
          <p:cNvSpPr/>
          <p:nvPr/>
        </p:nvSpPr>
        <p:spPr>
          <a:xfrm>
            <a:off x="2411759" y="945354"/>
            <a:ext cx="6408713" cy="1310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2000"/>
            </a:pPr>
            <a:r>
              <a:t>Es el registro general y sistemático que establece los valores documentales, los plazos de conservación, la vigencia documental, la clasificación de reserva o confidencialidad y el destino final. </a:t>
            </a:r>
            <a:r>
              <a:rPr sz="1200">
                <a:solidFill>
                  <a:srgbClr val="E46C0A"/>
                </a:solidFill>
              </a:rPr>
              <a:t>(LFA. Art. 4, Fracc. X).</a:t>
            </a:r>
          </a:p>
        </p:txBody>
      </p:sp>
      <p:graphicFrame>
        <p:nvGraphicFramePr>
          <p:cNvPr id="416" name="Table 416"/>
          <p:cNvGraphicFramePr/>
          <p:nvPr/>
        </p:nvGraphicFramePr>
        <p:xfrm>
          <a:off x="539551" y="2353443"/>
          <a:ext cx="8229605" cy="246828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29143"/>
                <a:gridCol w="1256028"/>
                <a:gridCol w="282607"/>
                <a:gridCol w="282607"/>
                <a:gridCol w="282607"/>
                <a:gridCol w="282607"/>
                <a:gridCol w="282607"/>
                <a:gridCol w="282607"/>
                <a:gridCol w="251206"/>
                <a:gridCol w="266906"/>
                <a:gridCol w="361108"/>
                <a:gridCol w="394829"/>
                <a:gridCol w="360040"/>
                <a:gridCol w="694798"/>
                <a:gridCol w="730066"/>
                <a:gridCol w="628014"/>
                <a:gridCol w="1161825"/>
              </a:tblGrid>
              <a:tr h="255760">
                <a:tc rowSpan="3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Código</a:t>
                      </a:r>
                    </a:p>
                  </a:txBody>
                  <a:tcPr marL="8143" marR="8143" marT="8143" marB="8143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Serie/Subserie</a:t>
                      </a:r>
                    </a:p>
                  </a:txBody>
                  <a:tcPr marL="8143" marR="8143" marT="8143" marB="8143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Valores documentales</a:t>
                      </a:r>
                    </a:p>
                  </a:txBody>
                  <a:tcPr marL="8143" marR="8143" marT="8143" marB="8143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Plazos de conservación</a:t>
                      </a:r>
                    </a:p>
                  </a:txBody>
                  <a:tcPr marL="8143" marR="8143" marT="8143" marB="8143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Destino final</a:t>
                      </a:r>
                    </a:p>
                  </a:txBody>
                  <a:tcPr marL="8143" marR="8143" marT="8143" marB="8143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Clasificación y acceso de la información</a:t>
                      </a:r>
                    </a:p>
                  </a:txBody>
                  <a:tcPr marL="8143" marR="8143" marT="8143" marB="8143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Observaciones</a:t>
                      </a:r>
                    </a:p>
                  </a:txBody>
                  <a:tcPr marL="8143" marR="8143" marT="8143" marB="8143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</a:tr>
              <a:tr h="131125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Primarios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Secundarios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AT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AC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Total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Baja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AH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Pública ordinaria</a:t>
                      </a:r>
                    </a:p>
                  </a:txBody>
                  <a:tcPr marL="8143" marR="8143" marT="8143" marB="8143" anchor="ctr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Confidencial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Reservada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4281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A</a:t>
                      </a:r>
                    </a:p>
                  </a:txBody>
                  <a:tcPr marL="8143" marR="8143" marT="8143" marB="8143" anchor="ctr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L</a:t>
                      </a:r>
                    </a:p>
                  </a:txBody>
                  <a:tcPr marL="8143" marR="8143" marT="8143" marB="8143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F/C</a:t>
                      </a:r>
                    </a:p>
                  </a:txBody>
                  <a:tcPr marL="8143" marR="8143" marT="8143" marB="8143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I</a:t>
                      </a:r>
                    </a:p>
                  </a:txBody>
                  <a:tcPr marL="8143" marR="8143" marT="8143" marB="8143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T</a:t>
                      </a:r>
                    </a:p>
                  </a:txBody>
                  <a:tcPr marL="8143" marR="8143" marT="8143" marB="8143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b="1"/>
                        <a:t>E</a:t>
                      </a:r>
                    </a:p>
                  </a:txBody>
                  <a:tcPr marL="8143" marR="8143" marT="8143" marB="8143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DDD9C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3631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3631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3631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3631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3631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3631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3631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3631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0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29828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29828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36319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/>
                        <a:t> </a:t>
                      </a:r>
                    </a:p>
                  </a:txBody>
                  <a:tcPr marL="8143" marR="8143" marT="8143" marB="8143" anchor="b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17" name="Shape 417"/>
          <p:cNvSpPr/>
          <p:nvPr/>
        </p:nvSpPr>
        <p:spPr>
          <a:xfrm>
            <a:off x="179511" y="93806"/>
            <a:ext cx="8003391" cy="624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defTabSz="713202"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Catálogo de Disposición Documental</a:t>
            </a:r>
          </a:p>
        </p:txBody>
      </p:sp>
      <p:sp>
        <p:nvSpPr>
          <p:cNvPr id="418" name="Shape 418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19" name="Shape 419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420" name="image1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Shape 424"/>
          <p:cNvSpPr/>
          <p:nvPr/>
        </p:nvSpPr>
        <p:spPr>
          <a:xfrm>
            <a:off x="183341" y="138325"/>
            <a:ext cx="2341702" cy="624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Beneficios</a:t>
            </a:r>
          </a:p>
        </p:txBody>
      </p:sp>
      <p:sp>
        <p:nvSpPr>
          <p:cNvPr id="425" name="Shape 425"/>
          <p:cNvSpPr/>
          <p:nvPr/>
        </p:nvSpPr>
        <p:spPr>
          <a:xfrm>
            <a:off x="395535" y="697259"/>
            <a:ext cx="8424938" cy="4142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576240" indent="-347649" algn="just">
              <a:lnSpc>
                <a:spcPct val="150000"/>
              </a:lnSpc>
              <a:buSzPct val="100000"/>
              <a:buFont typeface="Courier New"/>
              <a:buChar char="o"/>
            </a:pPr>
            <a:r>
              <a:t>Da certeza para la conservación y eliminación de documentos.</a:t>
            </a:r>
          </a:p>
          <a:p>
            <a:pPr marL="576240" indent="-347649" algn="just">
              <a:lnSpc>
                <a:spcPct val="150000"/>
              </a:lnSpc>
              <a:buSzPct val="100000"/>
              <a:buFont typeface="Courier New"/>
              <a:buChar char="o"/>
            </a:pPr>
            <a:r>
              <a:t>Establece el tratamiento institucional que debe aplicarse a la documentación generada y producida en el cumplimiento de sus funciones y atribuciones.</a:t>
            </a:r>
          </a:p>
          <a:p>
            <a:pPr marL="576240" indent="-347649" algn="just">
              <a:lnSpc>
                <a:spcPct val="150000"/>
              </a:lnSpc>
              <a:buSzPct val="100000"/>
              <a:buFont typeface="Courier New"/>
              <a:buChar char="o"/>
            </a:pPr>
            <a:r>
              <a:t>Normaliza la gestión de los documentos en cuanto a su vigencia, usos y disposición final.</a:t>
            </a:r>
          </a:p>
          <a:p>
            <a:pPr marL="576240" indent="-347649" algn="just">
              <a:lnSpc>
                <a:spcPct val="150000"/>
              </a:lnSpc>
              <a:buSzPct val="100000"/>
              <a:buFont typeface="Courier New"/>
              <a:buChar char="o"/>
            </a:pPr>
            <a:r>
              <a:t>Constituye una guía e instrumento de consulta a observar por todas las dependencias de la red universitaria durante el proceso de administración de los documentos. </a:t>
            </a:r>
          </a:p>
          <a:p>
            <a:pPr marL="576240" indent="-347649" algn="just">
              <a:lnSpc>
                <a:spcPct val="150000"/>
              </a:lnSpc>
              <a:buSzPct val="100000"/>
              <a:buFont typeface="Courier New"/>
              <a:buChar char="o"/>
            </a:pPr>
            <a:r>
              <a:t>Garantiza una mayor eficiencia  en el control y manejo documental.</a:t>
            </a:r>
          </a:p>
          <a:p>
            <a:pPr marL="576240" indent="-347649" algn="just">
              <a:lnSpc>
                <a:spcPct val="150000"/>
              </a:lnSpc>
              <a:buSzPct val="100000"/>
              <a:buFont typeface="Courier New"/>
              <a:buChar char="o"/>
            </a:pPr>
            <a:r>
              <a:t>Dar cumplimiento a una obligación normativa nacional (LGTyAIP).</a:t>
            </a:r>
          </a:p>
        </p:txBody>
      </p:sp>
      <p:sp>
        <p:nvSpPr>
          <p:cNvPr id="426" name="Shape 426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427" name="image1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  <p:sp>
        <p:nvSpPr>
          <p:cNvPr id="428" name="Shape 428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/>
          <p:nvPr/>
        </p:nvSpPr>
        <p:spPr>
          <a:xfrm>
            <a:off x="198052" y="138325"/>
            <a:ext cx="5077460" cy="624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Cómo elaborar el CDD</a:t>
            </a:r>
          </a:p>
        </p:txBody>
      </p:sp>
      <p:sp>
        <p:nvSpPr>
          <p:cNvPr id="433" name="Shape 433"/>
          <p:cNvSpPr/>
          <p:nvPr/>
        </p:nvSpPr>
        <p:spPr>
          <a:xfrm>
            <a:off x="827583" y="1198094"/>
            <a:ext cx="7416825" cy="28460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pPr marL="342900" indent="-342900" defTabSz="914400">
              <a:lnSpc>
                <a:spcPct val="90000"/>
              </a:lnSpc>
              <a:spcBef>
                <a:spcPts val="400"/>
              </a:spcBef>
              <a:buSzPct val="100000"/>
              <a:buFont typeface="Courier New"/>
              <a:buChar char="o"/>
              <a:defRPr sz="1600"/>
            </a:pPr>
            <a:r>
              <a:t>Realizar trabajo de campo, no de gabinete.</a:t>
            </a:r>
          </a:p>
          <a:p>
            <a:pPr marL="342900" indent="-342900" defTabSz="914400">
              <a:lnSpc>
                <a:spcPct val="90000"/>
              </a:lnSpc>
              <a:spcBef>
                <a:spcPts val="700"/>
              </a:spcBef>
              <a:buSzPct val="100000"/>
              <a:buFont typeface="Courier New"/>
              <a:buChar char="o"/>
              <a:defRPr sz="1600"/>
            </a:pPr>
            <a:endParaRPr/>
          </a:p>
          <a:p>
            <a:pPr marL="342900" indent="-342900" algn="just" defTabSz="914400">
              <a:lnSpc>
                <a:spcPct val="90000"/>
              </a:lnSpc>
              <a:spcBef>
                <a:spcPts val="400"/>
              </a:spcBef>
              <a:buSzPct val="100000"/>
              <a:buFont typeface="Courier New"/>
              <a:buChar char="o"/>
              <a:defRPr sz="1600"/>
            </a:pPr>
            <a:r>
              <a:t>Participación de todas las dependencias de la red y de todos los niveles.</a:t>
            </a:r>
          </a:p>
          <a:p>
            <a:pPr marL="342900" indent="-342900" algn="just" defTabSz="914400">
              <a:lnSpc>
                <a:spcPct val="90000"/>
              </a:lnSpc>
              <a:spcBef>
                <a:spcPts val="700"/>
              </a:spcBef>
              <a:buSzPct val="100000"/>
              <a:buFont typeface="Courier New"/>
              <a:buChar char="o"/>
              <a:defRPr sz="1600"/>
            </a:pPr>
            <a:endParaRPr/>
          </a:p>
          <a:p>
            <a:pPr marL="342900" indent="-342900" algn="just" defTabSz="914400">
              <a:lnSpc>
                <a:spcPct val="90000"/>
              </a:lnSpc>
              <a:spcBef>
                <a:spcPts val="400"/>
              </a:spcBef>
              <a:buSzPct val="100000"/>
              <a:buFont typeface="Courier New"/>
              <a:buChar char="o"/>
              <a:defRPr sz="1600"/>
            </a:pPr>
            <a:r>
              <a:t>Apoyar a las dependencias durante su proceso de participación.</a:t>
            </a:r>
          </a:p>
          <a:p>
            <a:pPr marL="342900" indent="-342900" algn="just" defTabSz="914400">
              <a:lnSpc>
                <a:spcPct val="90000"/>
              </a:lnSpc>
              <a:spcBef>
                <a:spcPts val="700"/>
              </a:spcBef>
              <a:buSzPct val="100000"/>
              <a:buFont typeface="Courier New"/>
              <a:buChar char="o"/>
              <a:defRPr sz="1600"/>
            </a:pPr>
            <a:endParaRPr/>
          </a:p>
          <a:p>
            <a:pPr marL="342900" indent="-342900" algn="just" defTabSz="914400">
              <a:lnSpc>
                <a:spcPct val="90000"/>
              </a:lnSpc>
              <a:spcBef>
                <a:spcPts val="400"/>
              </a:spcBef>
              <a:buSzPct val="100000"/>
              <a:buFont typeface="Courier New"/>
              <a:buChar char="o"/>
              <a:defRPr sz="1600"/>
            </a:pPr>
            <a:r>
              <a:t>Involucramiento de  personal académico y administrativo en la valoración documental.</a:t>
            </a:r>
          </a:p>
          <a:p>
            <a:pPr marL="342900" indent="-342900" algn="just" defTabSz="914400">
              <a:lnSpc>
                <a:spcPct val="90000"/>
              </a:lnSpc>
              <a:spcBef>
                <a:spcPts val="700"/>
              </a:spcBef>
              <a:buSzPct val="100000"/>
              <a:buFont typeface="Courier New"/>
              <a:buChar char="o"/>
              <a:defRPr sz="1600"/>
            </a:pPr>
            <a:endParaRPr/>
          </a:p>
          <a:p>
            <a:pPr marL="342900" indent="-342900" defTabSz="914400">
              <a:lnSpc>
                <a:spcPct val="90000"/>
              </a:lnSpc>
              <a:spcBef>
                <a:spcPts val="400"/>
              </a:spcBef>
              <a:buSzPct val="100000"/>
              <a:buFont typeface="Courier New"/>
              <a:buChar char="o"/>
              <a:defRPr sz="1600"/>
            </a:pPr>
            <a:r>
              <a:t>Considerar el instructivo emitido por  el Archivo General de la Nación.</a:t>
            </a:r>
          </a:p>
        </p:txBody>
      </p:sp>
      <p:sp>
        <p:nvSpPr>
          <p:cNvPr id="434" name="Shape 434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35" name="Shape 435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436" name="image1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/>
          <p:nvPr/>
        </p:nvSpPr>
        <p:spPr>
          <a:xfrm>
            <a:off x="784210" y="193203"/>
            <a:ext cx="1221838" cy="459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2400" b="1">
                <a:solidFill>
                  <a:srgbClr val="DD6A26"/>
                </a:solidFill>
              </a:defRPr>
            </a:lvl1pPr>
          </a:lstStyle>
          <a:p>
            <a:r>
              <a:t>Agenda</a:t>
            </a:r>
          </a:p>
        </p:txBody>
      </p:sp>
      <p:sp>
        <p:nvSpPr>
          <p:cNvPr id="188" name="Shape 188"/>
          <p:cNvSpPr/>
          <p:nvPr/>
        </p:nvSpPr>
        <p:spPr>
          <a:xfrm>
            <a:off x="0" y="725755"/>
            <a:ext cx="3776662" cy="2"/>
          </a:xfrm>
          <a:prstGeom prst="line">
            <a:avLst/>
          </a:prstGeom>
          <a:ln w="28575">
            <a:solidFill>
              <a:srgbClr val="17375E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89" name="Shape 189"/>
          <p:cNvSpPr/>
          <p:nvPr/>
        </p:nvSpPr>
        <p:spPr>
          <a:xfrm>
            <a:off x="1115616" y="811658"/>
            <a:ext cx="7344817" cy="3952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342885" indent="-342885" algn="just">
              <a:buSzPct val="100000"/>
              <a:buAutoNum type="arabicPeriod"/>
              <a:defRPr sz="1600"/>
            </a:pPr>
            <a:r>
              <a:t>Objetivo y alcance</a:t>
            </a:r>
          </a:p>
          <a:p>
            <a:pPr marL="342885" indent="-342885" algn="just">
              <a:buSzPct val="100000"/>
              <a:buAutoNum type="arabicPeriod"/>
              <a:defRPr sz="1600"/>
            </a:pPr>
            <a:r>
              <a:t>Archivos universitarios, acciones a seguir</a:t>
            </a:r>
          </a:p>
          <a:p>
            <a:pPr marL="342885" indent="-342885" algn="just">
              <a:buSzPct val="100000"/>
              <a:buAutoNum type="arabicPeriod"/>
              <a:defRPr sz="1600"/>
            </a:pPr>
            <a:r>
              <a:t>Cuadro General de Clasificación Archivística de la UdeG.</a:t>
            </a:r>
          </a:p>
          <a:p>
            <a:pPr marL="1257250" lvl="2" indent="-342886" algn="just">
              <a:buSzPct val="100000"/>
              <a:buFont typeface="Arial"/>
              <a:buChar char="•"/>
              <a:defRPr sz="1600"/>
            </a:pPr>
            <a:r>
              <a:t>Concepto y beneficios</a:t>
            </a:r>
          </a:p>
          <a:p>
            <a:pPr marL="1257250" lvl="2" indent="-342886" algn="just">
              <a:buSzPct val="100000"/>
              <a:buFont typeface="Arial"/>
              <a:buChar char="•"/>
              <a:defRPr sz="1600"/>
            </a:pPr>
            <a:r>
              <a:t>Desarrollo </a:t>
            </a:r>
          </a:p>
          <a:p>
            <a:pPr marL="1257250" lvl="2" indent="-342886" algn="just">
              <a:buSzPct val="100000"/>
              <a:buFont typeface="Arial"/>
              <a:buChar char="•"/>
              <a:defRPr sz="1600"/>
            </a:pPr>
            <a:r>
              <a:t>CGCA de la UdeG</a:t>
            </a:r>
          </a:p>
          <a:p>
            <a:pPr marL="342885" indent="-342885" algn="just">
              <a:buSzPct val="100000"/>
              <a:buAutoNum type="arabicPeriod"/>
              <a:defRPr sz="1600"/>
            </a:pPr>
            <a:r>
              <a:t>Ciclo Vital de la Documentación</a:t>
            </a:r>
          </a:p>
          <a:p>
            <a:pPr marL="342885" indent="-342885" algn="just">
              <a:buSzPct val="100000"/>
              <a:buAutoNum type="arabicPeriod"/>
              <a:defRPr sz="1600"/>
            </a:pPr>
            <a:r>
              <a:t>Catálogo de Disposición Documental de la UdeG (CDD de la UdeG).</a:t>
            </a:r>
          </a:p>
          <a:p>
            <a:pPr marL="1200102" lvl="2" indent="-285739" algn="just">
              <a:buSzPct val="100000"/>
              <a:buFont typeface="Arial"/>
              <a:buChar char="•"/>
              <a:defRPr sz="1600"/>
            </a:pPr>
            <a:r>
              <a:t>Concepto, beneficios, cómo elaborarlo</a:t>
            </a:r>
          </a:p>
          <a:p>
            <a:pPr marL="1200102" lvl="2" indent="-285739" algn="just">
              <a:buSzPct val="100000"/>
              <a:buFont typeface="Arial"/>
              <a:buChar char="•"/>
              <a:defRPr sz="1600"/>
            </a:pPr>
            <a:r>
              <a:t>Metodología</a:t>
            </a:r>
          </a:p>
          <a:p>
            <a:pPr marL="1200102" lvl="2" indent="-285739" algn="just">
              <a:buSzPct val="100000"/>
              <a:buFont typeface="Arial"/>
              <a:buChar char="•"/>
              <a:defRPr sz="1600"/>
            </a:pPr>
            <a:r>
              <a:t>Cronograma</a:t>
            </a:r>
          </a:p>
          <a:p>
            <a:pPr marL="1200102" lvl="2" indent="-285739" algn="just">
              <a:buSzPct val="100000"/>
              <a:buFont typeface="Arial"/>
              <a:buChar char="•"/>
              <a:defRPr sz="1600"/>
            </a:pPr>
            <a:r>
              <a:t>Valoración</a:t>
            </a:r>
          </a:p>
          <a:p>
            <a:pPr marL="1200102" lvl="2" indent="-285739" algn="just">
              <a:buSzPct val="100000"/>
              <a:buFont typeface="Arial"/>
              <a:buChar char="•"/>
              <a:defRPr sz="1600"/>
            </a:pPr>
            <a:r>
              <a:t>Instrumento archivístico CDD</a:t>
            </a:r>
          </a:p>
          <a:p>
            <a:pPr marL="1200102" lvl="2" indent="-285739" algn="just">
              <a:buSzPct val="100000"/>
              <a:buFont typeface="Arial"/>
              <a:buChar char="•"/>
              <a:defRPr sz="1600"/>
            </a:pPr>
            <a:r>
              <a:t>Ficha técnica de valoración</a:t>
            </a:r>
          </a:p>
          <a:p>
            <a:pPr marL="1200102" lvl="2" indent="-285739" algn="just">
              <a:buSzPct val="100000"/>
              <a:buFont typeface="Arial"/>
              <a:buChar char="•"/>
              <a:defRPr sz="1600"/>
            </a:pPr>
            <a:r>
              <a:t>Roles de participación</a:t>
            </a:r>
          </a:p>
          <a:p>
            <a:pPr marL="2" indent="-3" algn="just">
              <a:defRPr sz="1600"/>
            </a:pPr>
            <a:r>
              <a:t>Contacto</a:t>
            </a:r>
          </a:p>
        </p:txBody>
      </p:sp>
      <p:sp>
        <p:nvSpPr>
          <p:cNvPr id="190" name="Shape 190"/>
          <p:cNvSpPr/>
          <p:nvPr/>
        </p:nvSpPr>
        <p:spPr>
          <a:xfrm>
            <a:off x="457676" y="5465771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191" name="image1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1954" y="4873723"/>
            <a:ext cx="3785990" cy="576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" name="image15.png"/>
          <p:cNvPicPr>
            <a:picLocks noChangeAspect="1"/>
          </p:cNvPicPr>
          <p:nvPr/>
        </p:nvPicPr>
        <p:blipFill>
          <a:blip r:embed="rId2">
            <a:extLst/>
          </a:blip>
          <a:srcRect l="9835"/>
          <a:stretch>
            <a:fillRect/>
          </a:stretch>
        </p:blipFill>
        <p:spPr>
          <a:xfrm>
            <a:off x="221943" y="1319396"/>
            <a:ext cx="4350059" cy="3016197"/>
          </a:xfrm>
          <a:prstGeom prst="rect">
            <a:avLst/>
          </a:prstGeom>
          <a:ln w="12700">
            <a:miter lim="400000"/>
          </a:ln>
        </p:spPr>
      </p:pic>
      <p:sp>
        <p:nvSpPr>
          <p:cNvPr id="441" name="Shape 441"/>
          <p:cNvSpPr>
            <a:spLocks noGrp="1"/>
          </p:cNvSpPr>
          <p:nvPr>
            <p:ph type="title"/>
          </p:nvPr>
        </p:nvSpPr>
        <p:spPr>
          <a:xfrm>
            <a:off x="4198287" y="2328183"/>
            <a:ext cx="3744419" cy="720081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318289">
              <a:defRPr sz="2124">
                <a:solidFill>
                  <a:srgbClr val="DD6A2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rPr sz="3600" dirty="0" err="1"/>
              <a:t>Receso</a:t>
            </a:r>
            <a:r>
              <a:rPr sz="3600" dirty="0"/>
              <a:t/>
            </a:r>
            <a:br>
              <a:rPr sz="3600" dirty="0"/>
            </a:br>
            <a:endParaRPr sz="3600" dirty="0"/>
          </a:p>
        </p:txBody>
      </p:sp>
      <p:pic>
        <p:nvPicPr>
          <p:cNvPr id="442" name="image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16200000">
            <a:off x="2355963" y="2791267"/>
            <a:ext cx="3318481" cy="72458"/>
          </a:xfrm>
          <a:prstGeom prst="rect">
            <a:avLst/>
          </a:prstGeom>
          <a:ln w="12700">
            <a:miter lim="400000"/>
          </a:ln>
        </p:spPr>
      </p:pic>
      <p:sp>
        <p:nvSpPr>
          <p:cNvPr id="443" name="Shape 443">
            <a:hlinkClick r:id="rId4" action="ppaction://hlinkfile"/>
          </p:cNvPr>
          <p:cNvSpPr/>
          <p:nvPr/>
        </p:nvSpPr>
        <p:spPr>
          <a:xfrm>
            <a:off x="4211959" y="2878986"/>
            <a:ext cx="1167944" cy="3077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1600">
                <a:solidFill>
                  <a:srgbClr val="808080"/>
                </a:solidFill>
              </a:defRPr>
            </a:lvl1pPr>
          </a:lstStyle>
          <a:p>
            <a:r>
              <a:rPr lang="es-MX" sz="1400" dirty="0" smtClean="0"/>
              <a:t>10 MINUTOS</a:t>
            </a:r>
            <a:endParaRPr lang="es-MX" sz="14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5" name="image15.png"/>
          <p:cNvPicPr>
            <a:picLocks noChangeAspect="1"/>
          </p:cNvPicPr>
          <p:nvPr/>
        </p:nvPicPr>
        <p:blipFill>
          <a:blip r:embed="rId2">
            <a:extLst/>
          </a:blip>
          <a:srcRect l="9835"/>
          <a:stretch>
            <a:fillRect/>
          </a:stretch>
        </p:blipFill>
        <p:spPr>
          <a:xfrm>
            <a:off x="221943" y="1319396"/>
            <a:ext cx="4350059" cy="3016197"/>
          </a:xfrm>
          <a:prstGeom prst="rect">
            <a:avLst/>
          </a:prstGeom>
          <a:ln w="12700">
            <a:miter lim="400000"/>
          </a:ln>
        </p:spPr>
      </p:pic>
      <p:sp>
        <p:nvSpPr>
          <p:cNvPr id="446" name="Shape 446"/>
          <p:cNvSpPr>
            <a:spLocks noGrp="1"/>
          </p:cNvSpPr>
          <p:nvPr>
            <p:ph type="title"/>
          </p:nvPr>
        </p:nvSpPr>
        <p:spPr>
          <a:xfrm>
            <a:off x="4139951" y="1993405"/>
            <a:ext cx="3744418" cy="1584178"/>
          </a:xfrm>
          <a:prstGeom prst="rect">
            <a:avLst/>
          </a:prstGeom>
        </p:spPr>
        <p:txBody>
          <a:bodyPr/>
          <a:lstStyle/>
          <a:p>
            <a:pPr defTabSz="740634">
              <a:defRPr sz="3239">
                <a:solidFill>
                  <a:srgbClr val="DD6A26"/>
                </a:solidFill>
                <a:latin typeface="+mj-lt"/>
                <a:ea typeface="+mj-ea"/>
                <a:cs typeface="+mj-cs"/>
                <a:sym typeface="Helvetica"/>
              </a:defRPr>
            </a:pPr>
            <a:r>
              <a:t>Metodología</a:t>
            </a:r>
            <a:br/>
            <a:r>
              <a:t>para su </a:t>
            </a:r>
            <a:br/>
            <a:r>
              <a:t>elaboración</a:t>
            </a:r>
          </a:p>
        </p:txBody>
      </p:sp>
      <p:pic>
        <p:nvPicPr>
          <p:cNvPr id="447" name="image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16200000">
            <a:off x="2355963" y="2791267"/>
            <a:ext cx="3318481" cy="724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4" name="Group 464"/>
          <p:cNvGrpSpPr/>
          <p:nvPr/>
        </p:nvGrpSpPr>
        <p:grpSpPr>
          <a:xfrm>
            <a:off x="643094" y="1985244"/>
            <a:ext cx="7785097" cy="1494318"/>
            <a:chOff x="0" y="0"/>
            <a:chExt cx="7785096" cy="1494317"/>
          </a:xfrm>
        </p:grpSpPr>
        <p:grpSp>
          <p:nvGrpSpPr>
            <p:cNvPr id="451" name="Group 451"/>
            <p:cNvGrpSpPr/>
            <p:nvPr/>
          </p:nvGrpSpPr>
          <p:grpSpPr>
            <a:xfrm>
              <a:off x="0" y="24889"/>
              <a:ext cx="1469427" cy="1469429"/>
              <a:chOff x="0" y="0"/>
              <a:chExt cx="1469426" cy="1469428"/>
            </a:xfrm>
          </p:grpSpPr>
          <p:sp>
            <p:nvSpPr>
              <p:cNvPr id="449" name="Shape 449"/>
              <p:cNvSpPr/>
              <p:nvPr/>
            </p:nvSpPr>
            <p:spPr>
              <a:xfrm>
                <a:off x="-1" y="0"/>
                <a:ext cx="1469428" cy="1469429"/>
              </a:xfrm>
              <a:prstGeom prst="roundRect">
                <a:avLst>
                  <a:gd name="adj" fmla="val 7500"/>
                </a:avLst>
              </a:prstGeom>
              <a:solidFill>
                <a:srgbClr val="59595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914400">
                  <a:defRPr sz="16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Calibri"/>
                  </a:defRPr>
                </a:pPr>
                <a:endParaRPr/>
              </a:p>
            </p:txBody>
          </p:sp>
          <p:sp>
            <p:nvSpPr>
              <p:cNvPr id="450" name="Shape 450"/>
              <p:cNvSpPr/>
              <p:nvPr/>
            </p:nvSpPr>
            <p:spPr>
              <a:xfrm>
                <a:off x="32245" y="447692"/>
                <a:ext cx="1404936" cy="5740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>
                <a:lvl1pPr algn="ctr" defTabSz="914400">
                  <a:defRPr sz="16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Calibri"/>
                  </a:defRPr>
                </a:lvl1pPr>
              </a:lstStyle>
              <a:p>
                <a:r>
                  <a:t>Etapa I. Identificación</a:t>
                </a:r>
              </a:p>
            </p:txBody>
          </p:sp>
        </p:grpSp>
        <p:sp>
          <p:nvSpPr>
            <p:cNvPr id="452" name="Shape 452"/>
            <p:cNvSpPr/>
            <p:nvPr/>
          </p:nvSpPr>
          <p:spPr>
            <a:xfrm>
              <a:off x="1631061" y="782625"/>
              <a:ext cx="323275" cy="161639"/>
            </a:xfrm>
            <a:prstGeom prst="rightArrow">
              <a:avLst>
                <a:gd name="adj1" fmla="val 64000"/>
                <a:gd name="adj2" fmla="val 50000"/>
              </a:avLst>
            </a:prstGeom>
            <a:solidFill>
              <a:srgbClr val="595959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grpSp>
          <p:nvGrpSpPr>
            <p:cNvPr id="455" name="Group 455"/>
            <p:cNvGrpSpPr/>
            <p:nvPr/>
          </p:nvGrpSpPr>
          <p:grpSpPr>
            <a:xfrm>
              <a:off x="2083725" y="-1"/>
              <a:ext cx="1469428" cy="1469430"/>
              <a:chOff x="0" y="0"/>
              <a:chExt cx="1469427" cy="1469428"/>
            </a:xfrm>
          </p:grpSpPr>
          <p:sp>
            <p:nvSpPr>
              <p:cNvPr id="453" name="Shape 453"/>
              <p:cNvSpPr/>
              <p:nvPr/>
            </p:nvSpPr>
            <p:spPr>
              <a:xfrm>
                <a:off x="-1" y="0"/>
                <a:ext cx="1469429" cy="1469429"/>
              </a:xfrm>
              <a:prstGeom prst="roundRect">
                <a:avLst>
                  <a:gd name="adj" fmla="val 7500"/>
                </a:avLst>
              </a:prstGeom>
              <a:solidFill>
                <a:srgbClr val="8080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914400">
                  <a:defRPr sz="16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Calibri"/>
                  </a:defRPr>
                </a:pPr>
                <a:endParaRPr/>
              </a:p>
            </p:txBody>
          </p:sp>
          <p:sp>
            <p:nvSpPr>
              <p:cNvPr id="454" name="Shape 454"/>
              <p:cNvSpPr/>
              <p:nvPr/>
            </p:nvSpPr>
            <p:spPr>
              <a:xfrm>
                <a:off x="64491" y="472581"/>
                <a:ext cx="1404937" cy="5740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>
                <a:lvl1pPr algn="ctr" defTabSz="914400">
                  <a:defRPr sz="16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Calibri"/>
                  </a:defRPr>
                </a:lvl1pPr>
              </a:lstStyle>
              <a:p>
                <a:r>
                  <a:t>Etapa II. Valoración</a:t>
                </a:r>
              </a:p>
            </p:txBody>
          </p:sp>
        </p:grpSp>
        <p:sp>
          <p:nvSpPr>
            <p:cNvPr id="456" name="Shape 456"/>
            <p:cNvSpPr/>
            <p:nvPr/>
          </p:nvSpPr>
          <p:spPr>
            <a:xfrm>
              <a:off x="3747032" y="782625"/>
              <a:ext cx="323276" cy="161639"/>
            </a:xfrm>
            <a:prstGeom prst="rightArrow">
              <a:avLst>
                <a:gd name="adj1" fmla="val 64000"/>
                <a:gd name="adj2" fmla="val 50000"/>
              </a:avLst>
            </a:prstGeom>
            <a:solidFill>
              <a:srgbClr val="80808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grpSp>
          <p:nvGrpSpPr>
            <p:cNvPr id="459" name="Group 459"/>
            <p:cNvGrpSpPr/>
            <p:nvPr/>
          </p:nvGrpSpPr>
          <p:grpSpPr>
            <a:xfrm>
              <a:off x="4231943" y="24889"/>
              <a:ext cx="1469428" cy="1469429"/>
              <a:chOff x="0" y="0"/>
              <a:chExt cx="1469426" cy="1469428"/>
            </a:xfrm>
          </p:grpSpPr>
          <p:sp>
            <p:nvSpPr>
              <p:cNvPr id="457" name="Shape 457"/>
              <p:cNvSpPr/>
              <p:nvPr/>
            </p:nvSpPr>
            <p:spPr>
              <a:xfrm>
                <a:off x="-1" y="0"/>
                <a:ext cx="1469428" cy="1469429"/>
              </a:xfrm>
              <a:prstGeom prst="roundRect">
                <a:avLst>
                  <a:gd name="adj" fmla="val 7500"/>
                </a:avLst>
              </a:prstGeom>
              <a:solidFill>
                <a:srgbClr val="A6A6A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914400">
                  <a:defRPr sz="16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Calibri"/>
                  </a:defRPr>
                </a:pPr>
                <a:endParaRPr/>
              </a:p>
            </p:txBody>
          </p:sp>
          <p:sp>
            <p:nvSpPr>
              <p:cNvPr id="458" name="Shape 458"/>
              <p:cNvSpPr/>
              <p:nvPr/>
            </p:nvSpPr>
            <p:spPr>
              <a:xfrm>
                <a:off x="32245" y="447692"/>
                <a:ext cx="1404936" cy="5740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>
                <a:lvl1pPr algn="ctr" defTabSz="914400">
                  <a:defRPr sz="16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Calibri"/>
                  </a:defRPr>
                </a:lvl1pPr>
              </a:lstStyle>
              <a:p>
                <a:r>
                  <a:t>Etapa III. Regulación</a:t>
                </a:r>
              </a:p>
            </p:txBody>
          </p:sp>
        </p:grpSp>
        <p:sp>
          <p:nvSpPr>
            <p:cNvPr id="460" name="Shape 460"/>
            <p:cNvSpPr/>
            <p:nvPr/>
          </p:nvSpPr>
          <p:spPr>
            <a:xfrm>
              <a:off x="5863005" y="782626"/>
              <a:ext cx="323275" cy="161638"/>
            </a:xfrm>
            <a:prstGeom prst="rightArrow">
              <a:avLst>
                <a:gd name="adj1" fmla="val 64000"/>
                <a:gd name="adj2" fmla="val 50000"/>
              </a:avLst>
            </a:prstGeom>
            <a:solidFill>
              <a:srgbClr val="A6A6A6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grpSp>
          <p:nvGrpSpPr>
            <p:cNvPr id="463" name="Group 463"/>
            <p:cNvGrpSpPr/>
            <p:nvPr/>
          </p:nvGrpSpPr>
          <p:grpSpPr>
            <a:xfrm>
              <a:off x="6306510" y="24889"/>
              <a:ext cx="1478587" cy="1469429"/>
              <a:chOff x="0" y="0"/>
              <a:chExt cx="1478586" cy="1469428"/>
            </a:xfrm>
          </p:grpSpPr>
          <p:sp>
            <p:nvSpPr>
              <p:cNvPr id="461" name="Shape 461"/>
              <p:cNvSpPr/>
              <p:nvPr/>
            </p:nvSpPr>
            <p:spPr>
              <a:xfrm>
                <a:off x="-1" y="0"/>
                <a:ext cx="1469429" cy="1469429"/>
              </a:xfrm>
              <a:prstGeom prst="roundRect">
                <a:avLst>
                  <a:gd name="adj" fmla="val 7500"/>
                </a:avLst>
              </a:pr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 defTabSz="914400">
                  <a:defRPr sz="16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Calibri"/>
                  </a:defRPr>
                </a:pPr>
                <a:endParaRPr/>
              </a:p>
            </p:txBody>
          </p:sp>
          <p:sp>
            <p:nvSpPr>
              <p:cNvPr id="462" name="Shape 462"/>
              <p:cNvSpPr/>
              <p:nvPr/>
            </p:nvSpPr>
            <p:spPr>
              <a:xfrm>
                <a:off x="73650" y="447692"/>
                <a:ext cx="1404937" cy="5740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>
                <a:lvl1pPr algn="ctr" defTabSz="914400">
                  <a:defRPr sz="16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Calibri"/>
                  </a:defRPr>
                </a:lvl1pPr>
              </a:lstStyle>
              <a:p>
                <a:r>
                  <a:t>Etapa IV. Control</a:t>
                </a:r>
              </a:p>
            </p:txBody>
          </p:sp>
        </p:grpSp>
      </p:grpSp>
      <p:sp>
        <p:nvSpPr>
          <p:cNvPr id="465" name="Shape 465"/>
          <p:cNvSpPr/>
          <p:nvPr/>
        </p:nvSpPr>
        <p:spPr>
          <a:xfrm>
            <a:off x="1259629" y="3607382"/>
            <a:ext cx="2340631" cy="269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CTAG, CU´S, SUV, SEMS, AG.</a:t>
            </a:r>
          </a:p>
        </p:txBody>
      </p:sp>
      <p:sp>
        <p:nvSpPr>
          <p:cNvPr id="466" name="Shape 466"/>
          <p:cNvSpPr/>
          <p:nvPr/>
        </p:nvSpPr>
        <p:spPr>
          <a:xfrm>
            <a:off x="6228182" y="3433564"/>
            <a:ext cx="982638" cy="396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1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Instancias competentes</a:t>
            </a:r>
          </a:p>
        </p:txBody>
      </p:sp>
      <p:sp>
        <p:nvSpPr>
          <p:cNvPr id="467" name="Shape 467"/>
          <p:cNvSpPr/>
          <p:nvPr/>
        </p:nvSpPr>
        <p:spPr>
          <a:xfrm>
            <a:off x="5292080" y="3577580"/>
            <a:ext cx="491319" cy="269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CTAG</a:t>
            </a:r>
          </a:p>
        </p:txBody>
      </p:sp>
      <p:sp>
        <p:nvSpPr>
          <p:cNvPr id="468" name="Shape 468"/>
          <p:cNvSpPr/>
          <p:nvPr/>
        </p:nvSpPr>
        <p:spPr>
          <a:xfrm rot="5400000">
            <a:off x="2159730" y="2190155"/>
            <a:ext cx="576066" cy="33843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137"/>
                  <a:pt x="10800" y="306"/>
                </a:cubicBezTo>
                <a:lnTo>
                  <a:pt x="10800" y="10494"/>
                </a:lnTo>
                <a:cubicBezTo>
                  <a:pt x="10800" y="10663"/>
                  <a:pt x="15635" y="10800"/>
                  <a:pt x="21600" y="10800"/>
                </a:cubicBezTo>
                <a:cubicBezTo>
                  <a:pt x="15635" y="10800"/>
                  <a:pt x="10800" y="10937"/>
                  <a:pt x="10800" y="11106"/>
                </a:cubicBezTo>
                <a:lnTo>
                  <a:pt x="10800" y="21294"/>
                </a:lnTo>
                <a:cubicBezTo>
                  <a:pt x="10800" y="21463"/>
                  <a:pt x="5965" y="21600"/>
                  <a:pt x="0" y="21600"/>
                </a:cubicBezTo>
              </a:path>
            </a:pathLst>
          </a:custGeom>
          <a:ln w="12700">
            <a:solidFill>
              <a:srgbClr val="F69240"/>
            </a:solidFill>
          </a:ln>
        </p:spPr>
        <p:txBody>
          <a:bodyPr lIns="45718" tIns="45718" rIns="45718" bIns="45718" anchor="ctr"/>
          <a:lstStyle/>
          <a:p>
            <a:pPr algn="ctr"/>
            <a:endParaRPr/>
          </a:p>
        </p:txBody>
      </p:sp>
      <p:sp>
        <p:nvSpPr>
          <p:cNvPr id="469" name="Shape 469"/>
          <p:cNvSpPr/>
          <p:nvPr/>
        </p:nvSpPr>
        <p:spPr>
          <a:xfrm>
            <a:off x="1811354" y="4153644"/>
            <a:ext cx="1531054" cy="294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14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MZO. – SEPT. 2017</a:t>
            </a:r>
          </a:p>
        </p:txBody>
      </p:sp>
      <p:sp>
        <p:nvSpPr>
          <p:cNvPr id="470" name="Shape 470"/>
          <p:cNvSpPr/>
          <p:nvPr/>
        </p:nvSpPr>
        <p:spPr>
          <a:xfrm rot="5400000">
            <a:off x="5296994" y="3251054"/>
            <a:ext cx="532656" cy="11857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62"/>
                  <a:pt x="10800" y="809"/>
                </a:cubicBezTo>
                <a:lnTo>
                  <a:pt x="10800" y="9991"/>
                </a:lnTo>
                <a:cubicBezTo>
                  <a:pt x="10800" y="10438"/>
                  <a:pt x="15635" y="10800"/>
                  <a:pt x="21600" y="10800"/>
                </a:cubicBezTo>
                <a:cubicBezTo>
                  <a:pt x="15635" y="10800"/>
                  <a:pt x="10800" y="11162"/>
                  <a:pt x="10800" y="11609"/>
                </a:cubicBezTo>
                <a:lnTo>
                  <a:pt x="10800" y="20791"/>
                </a:lnTo>
                <a:cubicBezTo>
                  <a:pt x="10800" y="21238"/>
                  <a:pt x="5965" y="21600"/>
                  <a:pt x="0" y="21600"/>
                </a:cubicBezTo>
              </a:path>
            </a:pathLst>
          </a:custGeom>
          <a:ln w="12700">
            <a:solidFill>
              <a:srgbClr val="F69240"/>
            </a:solidFill>
          </a:ln>
        </p:spPr>
        <p:txBody>
          <a:bodyPr lIns="45718" tIns="45718" rIns="45718" bIns="45718" anchor="ctr"/>
          <a:lstStyle/>
          <a:p>
            <a:pPr algn="ctr"/>
            <a:endParaRPr/>
          </a:p>
        </p:txBody>
      </p:sp>
      <p:sp>
        <p:nvSpPr>
          <p:cNvPr id="471" name="Shape 471"/>
          <p:cNvSpPr/>
          <p:nvPr/>
        </p:nvSpPr>
        <p:spPr>
          <a:xfrm rot="5400000">
            <a:off x="4331358" y="-1654387"/>
            <a:ext cx="450054" cy="68815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5635" y="21600"/>
                  <a:pt x="10800" y="21547"/>
                  <a:pt x="10800" y="21482"/>
                </a:cubicBezTo>
                <a:lnTo>
                  <a:pt x="10800" y="10918"/>
                </a:lnTo>
                <a:cubicBezTo>
                  <a:pt x="10800" y="10853"/>
                  <a:pt x="5965" y="10800"/>
                  <a:pt x="0" y="10800"/>
                </a:cubicBezTo>
                <a:cubicBezTo>
                  <a:pt x="5965" y="10800"/>
                  <a:pt x="10800" y="10747"/>
                  <a:pt x="10800" y="10682"/>
                </a:cubicBezTo>
                <a:lnTo>
                  <a:pt x="10800" y="118"/>
                </a:lnTo>
                <a:cubicBezTo>
                  <a:pt x="10800" y="53"/>
                  <a:pt x="15635" y="0"/>
                  <a:pt x="21600" y="0"/>
                </a:cubicBezTo>
              </a:path>
            </a:pathLst>
          </a:custGeom>
          <a:ln w="12700">
            <a:solidFill>
              <a:srgbClr val="F69240"/>
            </a:solidFill>
          </a:ln>
        </p:spPr>
        <p:txBody>
          <a:bodyPr lIns="45718" tIns="45718" rIns="45718" bIns="45718" anchor="ctr"/>
          <a:lstStyle/>
          <a:p>
            <a:pPr algn="ctr"/>
            <a:endParaRPr/>
          </a:p>
        </p:txBody>
      </p:sp>
      <p:sp>
        <p:nvSpPr>
          <p:cNvPr id="472" name="Shape 472"/>
          <p:cNvSpPr/>
          <p:nvPr/>
        </p:nvSpPr>
        <p:spPr>
          <a:xfrm>
            <a:off x="3238005" y="1129308"/>
            <a:ext cx="2503245" cy="3693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000" b="1">
                <a:solidFill>
                  <a:srgbClr val="DD6A26"/>
                </a:solidFill>
              </a:defRPr>
            </a:lvl1pPr>
          </a:lstStyle>
          <a:p>
            <a:r>
              <a:rPr sz="1800" dirty="0"/>
              <a:t>GRUPO DE TRABAJO</a:t>
            </a:r>
          </a:p>
        </p:txBody>
      </p:sp>
      <p:sp>
        <p:nvSpPr>
          <p:cNvPr id="473" name="Shape 473"/>
          <p:cNvSpPr/>
          <p:nvPr/>
        </p:nvSpPr>
        <p:spPr>
          <a:xfrm rot="5400000">
            <a:off x="6876254" y="2924869"/>
            <a:ext cx="576066" cy="18722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269"/>
                  <a:pt x="10800" y="600"/>
                </a:cubicBezTo>
                <a:lnTo>
                  <a:pt x="10800" y="10200"/>
                </a:lnTo>
                <a:cubicBezTo>
                  <a:pt x="10800" y="10531"/>
                  <a:pt x="15635" y="10800"/>
                  <a:pt x="21600" y="10800"/>
                </a:cubicBezTo>
                <a:cubicBezTo>
                  <a:pt x="15635" y="10800"/>
                  <a:pt x="10800" y="11069"/>
                  <a:pt x="10800" y="11400"/>
                </a:cubicBezTo>
                <a:lnTo>
                  <a:pt x="10800" y="21000"/>
                </a:lnTo>
                <a:cubicBezTo>
                  <a:pt x="10800" y="21331"/>
                  <a:pt x="5965" y="21600"/>
                  <a:pt x="0" y="21600"/>
                </a:cubicBezTo>
              </a:path>
            </a:pathLst>
          </a:custGeom>
          <a:ln w="12700">
            <a:solidFill>
              <a:srgbClr val="F69240"/>
            </a:solidFill>
          </a:ln>
        </p:spPr>
        <p:txBody>
          <a:bodyPr lIns="45718" tIns="45718" rIns="45718" bIns="45718" anchor="ctr"/>
          <a:lstStyle/>
          <a:p>
            <a:pPr algn="ctr"/>
            <a:endParaRPr/>
          </a:p>
        </p:txBody>
      </p:sp>
      <p:sp>
        <p:nvSpPr>
          <p:cNvPr id="474" name="Shape 474"/>
          <p:cNvSpPr/>
          <p:nvPr/>
        </p:nvSpPr>
        <p:spPr>
          <a:xfrm>
            <a:off x="5149715" y="4110235"/>
            <a:ext cx="949557" cy="294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14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SEPT. 2017</a:t>
            </a:r>
          </a:p>
        </p:txBody>
      </p:sp>
      <p:sp>
        <p:nvSpPr>
          <p:cNvPr id="475" name="Shape 475"/>
          <p:cNvSpPr/>
          <p:nvPr/>
        </p:nvSpPr>
        <p:spPr>
          <a:xfrm>
            <a:off x="6453982" y="4133898"/>
            <a:ext cx="1445365" cy="294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14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SEPT.- NOV. 2017</a:t>
            </a:r>
          </a:p>
        </p:txBody>
      </p:sp>
      <p:sp>
        <p:nvSpPr>
          <p:cNvPr id="476" name="Shape 476"/>
          <p:cNvSpPr/>
          <p:nvPr/>
        </p:nvSpPr>
        <p:spPr>
          <a:xfrm>
            <a:off x="7236296" y="3466846"/>
            <a:ext cx="832868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CU´S, SUV, SEMS,  AG.</a:t>
            </a:r>
          </a:p>
        </p:txBody>
      </p:sp>
      <p:sp>
        <p:nvSpPr>
          <p:cNvPr id="477" name="Shape 477"/>
          <p:cNvSpPr/>
          <p:nvPr/>
        </p:nvSpPr>
        <p:spPr>
          <a:xfrm>
            <a:off x="189405" y="138325"/>
            <a:ext cx="2858564" cy="624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Metodología</a:t>
            </a:r>
          </a:p>
        </p:txBody>
      </p:sp>
      <p:sp>
        <p:nvSpPr>
          <p:cNvPr id="478" name="Shape 478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79" name="Shape 479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480" name="image1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Shape 482"/>
          <p:cNvSpPr/>
          <p:nvPr/>
        </p:nvSpPr>
        <p:spPr>
          <a:xfrm>
            <a:off x="701262" y="1072975"/>
            <a:ext cx="2584652" cy="383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just">
              <a:defRPr sz="1900" b="1">
                <a:solidFill>
                  <a:srgbClr val="DD6A26"/>
                </a:solidFill>
              </a:defRPr>
            </a:lvl1pPr>
          </a:lstStyle>
          <a:p>
            <a:r>
              <a:t>Etapa I. Identificación</a:t>
            </a:r>
          </a:p>
        </p:txBody>
      </p:sp>
      <p:sp>
        <p:nvSpPr>
          <p:cNvPr id="483" name="Shape 483"/>
          <p:cNvSpPr/>
          <p:nvPr/>
        </p:nvSpPr>
        <p:spPr>
          <a:xfrm>
            <a:off x="674001" y="1561355"/>
            <a:ext cx="3892036" cy="2885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85750" indent="-285750">
              <a:buSzPct val="100000"/>
              <a:buFont typeface="Courier New"/>
              <a:buChar char="o"/>
            </a:pPr>
            <a:r>
              <a:t>Investigación y análisis de las características de la serie     documental: función, sujeto productor y documento de archivo.</a:t>
            </a:r>
          </a:p>
          <a:p>
            <a:pPr marL="285750" indent="-285750">
              <a:buSzPct val="100000"/>
              <a:buFont typeface="Courier New"/>
              <a:buChar char="o"/>
            </a:pPr>
            <a:endParaRPr/>
          </a:p>
          <a:p>
            <a:pPr marL="285750" indent="-285750">
              <a:buSzPct val="100000"/>
              <a:buFont typeface="Courier New"/>
              <a:buChar char="o"/>
            </a:pPr>
            <a:r>
              <a:t>Integrar grupos de valoración por serie documental, para analizar su importancia y resguardo precautorio o periodo de baja.</a:t>
            </a:r>
          </a:p>
        </p:txBody>
      </p:sp>
      <p:sp>
        <p:nvSpPr>
          <p:cNvPr id="484" name="Shape 484"/>
          <p:cNvSpPr/>
          <p:nvPr/>
        </p:nvSpPr>
        <p:spPr>
          <a:xfrm>
            <a:off x="4788024" y="1105807"/>
            <a:ext cx="2397313" cy="383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just">
              <a:defRPr sz="1900" b="1">
                <a:solidFill>
                  <a:srgbClr val="DD6A26"/>
                </a:solidFill>
              </a:defRPr>
            </a:lvl1pPr>
          </a:lstStyle>
          <a:p>
            <a:r>
              <a:t>Etapa II:  Valoración</a:t>
            </a:r>
          </a:p>
        </p:txBody>
      </p:sp>
      <p:sp>
        <p:nvSpPr>
          <p:cNvPr id="485" name="Shape 485"/>
          <p:cNvSpPr/>
          <p:nvPr/>
        </p:nvSpPr>
        <p:spPr>
          <a:xfrm>
            <a:off x="4860032" y="1561355"/>
            <a:ext cx="3528393" cy="2326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85750" indent="-285750">
              <a:buSzPct val="100000"/>
              <a:buFont typeface="Courier New"/>
              <a:buChar char="o"/>
            </a:pPr>
            <a:r>
              <a:t>Determinar  valores primarios y secundarios.</a:t>
            </a:r>
          </a:p>
          <a:p>
            <a:endParaRPr/>
          </a:p>
          <a:p>
            <a:pPr marL="285750" indent="-285750">
              <a:buSzPct val="100000"/>
              <a:buFont typeface="Courier New"/>
              <a:buChar char="o"/>
            </a:pPr>
            <a:r>
              <a:t>Determinar  plazos de conservación y destino final.</a:t>
            </a:r>
          </a:p>
          <a:p>
            <a:endParaRPr/>
          </a:p>
          <a:p>
            <a:pPr marL="285750" indent="-285750">
              <a:buSzPct val="100000"/>
              <a:buFont typeface="Courier New"/>
              <a:buChar char="o"/>
            </a:pPr>
            <a:r>
              <a:t>Establecer la clasificación y acceso de la información. </a:t>
            </a:r>
          </a:p>
        </p:txBody>
      </p:sp>
      <p:sp>
        <p:nvSpPr>
          <p:cNvPr id="486" name="Shape 486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487" name="image1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  <p:sp>
        <p:nvSpPr>
          <p:cNvPr id="488" name="Shape 488"/>
          <p:cNvSpPr/>
          <p:nvPr/>
        </p:nvSpPr>
        <p:spPr>
          <a:xfrm>
            <a:off x="189405" y="138325"/>
            <a:ext cx="2858564" cy="624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Metodología</a:t>
            </a:r>
          </a:p>
        </p:txBody>
      </p:sp>
      <p:sp>
        <p:nvSpPr>
          <p:cNvPr id="489" name="Shape 489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hape 491"/>
          <p:cNvSpPr/>
          <p:nvPr/>
        </p:nvSpPr>
        <p:spPr>
          <a:xfrm>
            <a:off x="701262" y="1072975"/>
            <a:ext cx="2477316" cy="383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just">
              <a:defRPr sz="1900" b="1">
                <a:solidFill>
                  <a:srgbClr val="DD6A26"/>
                </a:solidFill>
              </a:defRPr>
            </a:lvl1pPr>
          </a:lstStyle>
          <a:p>
            <a:r>
              <a:t>Etapa III: Regulación</a:t>
            </a:r>
          </a:p>
        </p:txBody>
      </p:sp>
      <p:sp>
        <p:nvSpPr>
          <p:cNvPr id="492" name="Shape 492"/>
          <p:cNvSpPr/>
          <p:nvPr/>
        </p:nvSpPr>
        <p:spPr>
          <a:xfrm>
            <a:off x="674001" y="1561355"/>
            <a:ext cx="3892036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marL="285750" indent="-285750">
              <a:buSzPct val="100000"/>
              <a:buFont typeface="Courier New"/>
              <a:buChar char="o"/>
            </a:lvl1pPr>
          </a:lstStyle>
          <a:p>
            <a:r>
              <a:t>Elaboración del CDD.</a:t>
            </a:r>
          </a:p>
        </p:txBody>
      </p:sp>
      <p:sp>
        <p:nvSpPr>
          <p:cNvPr id="493" name="Shape 493"/>
          <p:cNvSpPr/>
          <p:nvPr/>
        </p:nvSpPr>
        <p:spPr>
          <a:xfrm>
            <a:off x="4951462" y="1105807"/>
            <a:ext cx="2048207" cy="383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just">
              <a:defRPr sz="1900" b="1">
                <a:solidFill>
                  <a:srgbClr val="DD6A26"/>
                </a:solidFill>
              </a:defRPr>
            </a:lvl1pPr>
          </a:lstStyle>
          <a:p>
            <a:r>
              <a:t>Etapa IV: Control</a:t>
            </a:r>
          </a:p>
        </p:txBody>
      </p:sp>
      <p:sp>
        <p:nvSpPr>
          <p:cNvPr id="494" name="Shape 494"/>
          <p:cNvSpPr/>
          <p:nvPr/>
        </p:nvSpPr>
        <p:spPr>
          <a:xfrm>
            <a:off x="4860032" y="1561355"/>
            <a:ext cx="3528393" cy="2606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285750" indent="-285750">
              <a:buSzPct val="100000"/>
              <a:buFont typeface="Courier New"/>
              <a:buChar char="o"/>
            </a:pPr>
            <a:r>
              <a:t>Aprobación y validación del CDD ante instancias competentes.</a:t>
            </a:r>
          </a:p>
          <a:p>
            <a:pPr marL="285750" indent="-285750">
              <a:buSzPct val="100000"/>
              <a:buFont typeface="Courier New"/>
              <a:buChar char="o"/>
            </a:pPr>
            <a:endParaRPr/>
          </a:p>
          <a:p>
            <a:pPr marL="285750" indent="-285750">
              <a:buSzPct val="100000"/>
              <a:buFont typeface="Courier New"/>
              <a:buChar char="o"/>
            </a:pPr>
            <a:r>
              <a:t>Difundir el CDD al interior de la institución, contemplando la estrategia para su implementación, seguimiento y control.</a:t>
            </a:r>
          </a:p>
        </p:txBody>
      </p:sp>
      <p:sp>
        <p:nvSpPr>
          <p:cNvPr id="495" name="Shape 495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496" name="image1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  <p:sp>
        <p:nvSpPr>
          <p:cNvPr id="497" name="Shape 497"/>
          <p:cNvSpPr/>
          <p:nvPr/>
        </p:nvSpPr>
        <p:spPr>
          <a:xfrm>
            <a:off x="189405" y="138325"/>
            <a:ext cx="2858564" cy="624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Metodología</a:t>
            </a:r>
          </a:p>
        </p:txBody>
      </p:sp>
      <p:sp>
        <p:nvSpPr>
          <p:cNvPr id="498" name="Shape 498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Shape 500"/>
          <p:cNvSpPr/>
          <p:nvPr/>
        </p:nvSpPr>
        <p:spPr>
          <a:xfrm>
            <a:off x="467544" y="121196"/>
            <a:ext cx="2851097" cy="630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rPr dirty="0" err="1" smtClean="0"/>
              <a:t>Cronograma</a:t>
            </a:r>
            <a:endParaRPr dirty="0"/>
          </a:p>
        </p:txBody>
      </p:sp>
      <p:pic>
        <p:nvPicPr>
          <p:cNvPr id="501" name="image42.png"/>
          <p:cNvPicPr>
            <a:picLocks noChangeAspect="1"/>
          </p:cNvPicPr>
          <p:nvPr/>
        </p:nvPicPr>
        <p:blipFill>
          <a:blip r:embed="rId2">
            <a:extLst/>
          </a:blip>
          <a:srcRect l="3410" t="22026" r="32034" b="25195"/>
          <a:stretch>
            <a:fillRect/>
          </a:stretch>
        </p:blipFill>
        <p:spPr>
          <a:xfrm>
            <a:off x="899592" y="985291"/>
            <a:ext cx="7344816" cy="3753043"/>
          </a:xfrm>
          <a:prstGeom prst="rect">
            <a:avLst/>
          </a:prstGeom>
          <a:ln w="12700">
            <a:miter lim="400000"/>
          </a:ln>
        </p:spPr>
      </p:pic>
      <p:sp>
        <p:nvSpPr>
          <p:cNvPr id="502" name="Shape 502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503" name="image1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  <p:sp>
        <p:nvSpPr>
          <p:cNvPr id="504" name="Shape 504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6" name="image43.png"/>
          <p:cNvPicPr>
            <a:picLocks noChangeAspect="1"/>
          </p:cNvPicPr>
          <p:nvPr/>
        </p:nvPicPr>
        <p:blipFill>
          <a:blip r:embed="rId2">
            <a:extLst/>
          </a:blip>
          <a:srcRect l="3409" t="20444" r="34999" b="28145"/>
          <a:stretch>
            <a:fillRect/>
          </a:stretch>
        </p:blipFill>
        <p:spPr>
          <a:xfrm>
            <a:off x="867234" y="1057299"/>
            <a:ext cx="7377175" cy="3888434"/>
          </a:xfrm>
          <a:prstGeom prst="rect">
            <a:avLst/>
          </a:prstGeom>
          <a:ln w="12700">
            <a:miter lim="400000"/>
          </a:ln>
        </p:spPr>
      </p:pic>
      <p:sp>
        <p:nvSpPr>
          <p:cNvPr id="507" name="Shape 507"/>
          <p:cNvSpPr/>
          <p:nvPr/>
        </p:nvSpPr>
        <p:spPr>
          <a:xfrm>
            <a:off x="539552" y="121196"/>
            <a:ext cx="2851097" cy="630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rPr dirty="0" err="1" smtClean="0"/>
              <a:t>Cronograma</a:t>
            </a:r>
            <a:endParaRPr dirty="0"/>
          </a:p>
        </p:txBody>
      </p:sp>
      <p:sp>
        <p:nvSpPr>
          <p:cNvPr id="508" name="Shape 508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509" name="image1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  <p:sp>
        <p:nvSpPr>
          <p:cNvPr id="510" name="Shape 510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Shape 512"/>
          <p:cNvSpPr/>
          <p:nvPr/>
        </p:nvSpPr>
        <p:spPr>
          <a:xfrm>
            <a:off x="496767" y="121196"/>
            <a:ext cx="2851097" cy="630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rPr dirty="0" err="1" smtClean="0"/>
              <a:t>Cronograma</a:t>
            </a:r>
            <a:endParaRPr dirty="0"/>
          </a:p>
        </p:txBody>
      </p:sp>
      <p:sp>
        <p:nvSpPr>
          <p:cNvPr id="513" name="Shape 513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514" name="image1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  <p:sp>
        <p:nvSpPr>
          <p:cNvPr id="515" name="Shape 515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516" name="image44.png"/>
          <p:cNvPicPr>
            <a:picLocks noChangeAspect="1"/>
          </p:cNvPicPr>
          <p:nvPr/>
        </p:nvPicPr>
        <p:blipFill>
          <a:blip r:embed="rId3">
            <a:extLst/>
          </a:blip>
          <a:srcRect l="5139" t="15556" r="30831" b="54443"/>
          <a:stretch>
            <a:fillRect/>
          </a:stretch>
        </p:blipFill>
        <p:spPr>
          <a:xfrm>
            <a:off x="935594" y="1303780"/>
            <a:ext cx="7272810" cy="212978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" name="image45.jpeg" descr="C:\Users\judith\AppData\Local\Microsoft\Windows\Temporary Internet Files\Content.IE5\I1JLK6TQ\reunion[1]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60647" y="3483573"/>
            <a:ext cx="1057302" cy="1057301"/>
          </a:xfrm>
          <a:prstGeom prst="rect">
            <a:avLst/>
          </a:prstGeom>
          <a:ln w="12700">
            <a:miter lim="400000"/>
          </a:ln>
        </p:spPr>
      </p:pic>
      <p:sp>
        <p:nvSpPr>
          <p:cNvPr id="519" name="Shape 519"/>
          <p:cNvSpPr/>
          <p:nvPr/>
        </p:nvSpPr>
        <p:spPr>
          <a:xfrm>
            <a:off x="213528" y="138325"/>
            <a:ext cx="5179557" cy="624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Valoración documental</a:t>
            </a:r>
          </a:p>
        </p:txBody>
      </p:sp>
      <p:sp>
        <p:nvSpPr>
          <p:cNvPr id="520" name="Shape 520"/>
          <p:cNvSpPr/>
          <p:nvPr/>
        </p:nvSpPr>
        <p:spPr>
          <a:xfrm>
            <a:off x="687321" y="3271544"/>
            <a:ext cx="3017785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solidFill>
                  <a:srgbClr val="E46C0A"/>
                </a:solidFill>
              </a:defRPr>
            </a:lvl1pPr>
          </a:lstStyle>
          <a:p>
            <a:r>
              <a:t>¿PARA QUÉ VALORAMOS?</a:t>
            </a:r>
          </a:p>
        </p:txBody>
      </p:sp>
      <p:sp>
        <p:nvSpPr>
          <p:cNvPr id="521" name="Shape 521"/>
          <p:cNvSpPr/>
          <p:nvPr/>
        </p:nvSpPr>
        <p:spPr>
          <a:xfrm>
            <a:off x="750667" y="4639697"/>
            <a:ext cx="2539042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solidFill>
                  <a:srgbClr val="E46C0A"/>
                </a:solidFill>
              </a:defRPr>
            </a:lvl1pPr>
          </a:lstStyle>
          <a:p>
            <a:r>
              <a:t>¿QUIENES VALORAN?</a:t>
            </a:r>
          </a:p>
        </p:txBody>
      </p:sp>
      <p:sp>
        <p:nvSpPr>
          <p:cNvPr id="522" name="Shape 522"/>
          <p:cNvSpPr/>
          <p:nvPr/>
        </p:nvSpPr>
        <p:spPr>
          <a:xfrm>
            <a:off x="1115616" y="806205"/>
            <a:ext cx="6552728" cy="1005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2000" i="1">
                <a:solidFill>
                  <a:srgbClr val="808080"/>
                </a:solidFill>
              </a:defRPr>
            </a:pPr>
            <a:r>
              <a:rPr dirty="0" err="1"/>
              <a:t>Actividad</a:t>
            </a:r>
            <a:r>
              <a:rPr dirty="0"/>
              <a:t> que </a:t>
            </a:r>
            <a:r>
              <a:rPr dirty="0" err="1"/>
              <a:t>consiste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el </a:t>
            </a:r>
            <a:r>
              <a:rPr dirty="0" err="1"/>
              <a:t>análisis</a:t>
            </a:r>
            <a:r>
              <a:rPr dirty="0"/>
              <a:t> e </a:t>
            </a:r>
            <a:r>
              <a:rPr dirty="0" err="1"/>
              <a:t>identificación</a:t>
            </a:r>
            <a:r>
              <a:rPr dirty="0"/>
              <a:t> de </a:t>
            </a:r>
            <a:r>
              <a:rPr dirty="0" err="1"/>
              <a:t>los</a:t>
            </a:r>
            <a:r>
              <a:rPr dirty="0"/>
              <a:t> </a:t>
            </a:r>
            <a:r>
              <a:rPr dirty="0" err="1"/>
              <a:t>valores</a:t>
            </a:r>
            <a:r>
              <a:rPr dirty="0"/>
              <a:t> </a:t>
            </a:r>
            <a:r>
              <a:rPr dirty="0" err="1"/>
              <a:t>documentales</a:t>
            </a:r>
            <a:r>
              <a:rPr dirty="0"/>
              <a:t> para </a:t>
            </a:r>
            <a:r>
              <a:rPr dirty="0" err="1"/>
              <a:t>establecer</a:t>
            </a:r>
            <a:r>
              <a:rPr dirty="0"/>
              <a:t> </a:t>
            </a:r>
            <a:r>
              <a:rPr dirty="0" err="1"/>
              <a:t>criterios</a:t>
            </a:r>
            <a:r>
              <a:rPr dirty="0"/>
              <a:t> de </a:t>
            </a:r>
            <a:r>
              <a:rPr dirty="0" err="1"/>
              <a:t>disposición</a:t>
            </a:r>
            <a:r>
              <a:rPr dirty="0"/>
              <a:t> y </a:t>
            </a:r>
            <a:r>
              <a:rPr dirty="0" err="1"/>
              <a:t>acciones</a:t>
            </a:r>
            <a:r>
              <a:rPr dirty="0"/>
              <a:t> de </a:t>
            </a:r>
            <a:r>
              <a:rPr dirty="0" err="1"/>
              <a:t>transferencia</a:t>
            </a:r>
            <a:r>
              <a:rPr dirty="0"/>
              <a:t> </a:t>
            </a:r>
            <a:r>
              <a:rPr sz="1200" i="0" dirty="0">
                <a:solidFill>
                  <a:srgbClr val="E46C0A"/>
                </a:solidFill>
              </a:rPr>
              <a:t>(LFA, Art.4, </a:t>
            </a:r>
            <a:r>
              <a:rPr sz="1200" i="0" dirty="0" err="1">
                <a:solidFill>
                  <a:srgbClr val="E46C0A"/>
                </a:solidFill>
              </a:rPr>
              <a:t>Fracc</a:t>
            </a:r>
            <a:r>
              <a:rPr sz="1200" i="0" dirty="0">
                <a:solidFill>
                  <a:srgbClr val="E46C0A"/>
                </a:solidFill>
              </a:rPr>
              <a:t>. XXXIX).</a:t>
            </a:r>
          </a:p>
        </p:txBody>
      </p:sp>
      <p:sp>
        <p:nvSpPr>
          <p:cNvPr id="523" name="Shape 523"/>
          <p:cNvSpPr/>
          <p:nvPr/>
        </p:nvSpPr>
        <p:spPr>
          <a:xfrm>
            <a:off x="2411759" y="4937021"/>
            <a:ext cx="5827745" cy="574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600"/>
            </a:pPr>
            <a:r>
              <a:t>Las distintas dependencias que integran la Universidad. </a:t>
            </a:r>
            <a:endParaRPr>
              <a:latin typeface="+mn-lt"/>
              <a:ea typeface="+mn-ea"/>
              <a:cs typeface="+mn-cs"/>
              <a:sym typeface="Calibri"/>
            </a:endParaRPr>
          </a:p>
          <a:p>
            <a:pPr algn="just">
              <a:defRPr sz="1600"/>
            </a:pPr>
            <a:r>
              <a:t>Los integrantes del grupo de valoración por serie documental.</a:t>
            </a:r>
          </a:p>
        </p:txBody>
      </p:sp>
      <p:sp>
        <p:nvSpPr>
          <p:cNvPr id="524" name="Shape 524"/>
          <p:cNvSpPr/>
          <p:nvPr/>
        </p:nvSpPr>
        <p:spPr>
          <a:xfrm>
            <a:off x="2411759" y="3571771"/>
            <a:ext cx="5904660" cy="1056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600"/>
            </a:lvl1pPr>
          </a:lstStyle>
          <a:p>
            <a:r>
              <a:t>Para  fijar plazos de transferencia (cuando es apropiado transferir una serie);  para conservar;  para definir plazos de acceso (restricciones en cuanto a la consulta);  para decidir la conservación ; para decidir la eliminación.</a:t>
            </a:r>
          </a:p>
        </p:txBody>
      </p:sp>
      <p:sp>
        <p:nvSpPr>
          <p:cNvPr id="525" name="Shape 525"/>
          <p:cNvSpPr/>
          <p:nvPr/>
        </p:nvSpPr>
        <p:spPr>
          <a:xfrm>
            <a:off x="2339751" y="2178799"/>
            <a:ext cx="4824538" cy="1056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600"/>
            </a:pPr>
            <a:r>
              <a:t>Series documentales. </a:t>
            </a:r>
            <a:endParaRPr>
              <a:latin typeface="+mn-lt"/>
              <a:ea typeface="+mn-ea"/>
              <a:cs typeface="+mn-cs"/>
              <a:sym typeface="Calibri"/>
            </a:endParaRPr>
          </a:p>
          <a:p>
            <a:pPr>
              <a:defRPr sz="1600"/>
            </a:pPr>
            <a:r>
              <a:t>Conjunto de documentos producidos en el desarrollo de una misma atribución general y que versan sobre una materia o asunto específico.</a:t>
            </a:r>
          </a:p>
        </p:txBody>
      </p:sp>
      <p:sp>
        <p:nvSpPr>
          <p:cNvPr id="526" name="Shape 526"/>
          <p:cNvSpPr/>
          <p:nvPr/>
        </p:nvSpPr>
        <p:spPr>
          <a:xfrm>
            <a:off x="683568" y="1834430"/>
            <a:ext cx="2361117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solidFill>
                  <a:srgbClr val="E46C0A"/>
                </a:solidFill>
              </a:defRPr>
            </a:lvl1pPr>
          </a:lstStyle>
          <a:p>
            <a:r>
              <a:t>¿QUÉ VALORAMOS?</a:t>
            </a:r>
          </a:p>
        </p:txBody>
      </p:sp>
      <p:pic>
        <p:nvPicPr>
          <p:cNvPr id="527" name="image46.jpeg" descr="C:\Users\judith\AppData\Local\Microsoft\Windows\Temporary Internet Files\Content.IE5\I1JLK6TQ\Preguntas[1]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67543" y="2198296"/>
            <a:ext cx="1924052" cy="1038227"/>
          </a:xfrm>
          <a:prstGeom prst="rect">
            <a:avLst/>
          </a:prstGeom>
          <a:ln w="12700">
            <a:miter lim="400000"/>
          </a:ln>
        </p:spPr>
      </p:pic>
      <p:sp>
        <p:nvSpPr>
          <p:cNvPr id="528" name="Shape 528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Shape 532"/>
          <p:cNvSpPr>
            <a:spLocks noGrp="1"/>
          </p:cNvSpPr>
          <p:nvPr>
            <p:ph type="body" sz="quarter" idx="1"/>
          </p:nvPr>
        </p:nvSpPr>
        <p:spPr>
          <a:xfrm>
            <a:off x="457200" y="1333499"/>
            <a:ext cx="8229600" cy="476019"/>
          </a:xfrm>
          <a:prstGeom prst="rect">
            <a:avLst/>
          </a:prstGeom>
        </p:spPr>
        <p:txBody>
          <a:bodyPr/>
          <a:lstStyle/>
          <a:p>
            <a:pPr marL="277736" indent="-277736" defTabSz="740634">
              <a:lnSpc>
                <a:spcPct val="90000"/>
              </a:lnSpc>
              <a:spcBef>
                <a:spcPts val="600"/>
              </a:spcBef>
              <a:defRPr sz="2500"/>
            </a:pPr>
            <a:endParaRPr/>
          </a:p>
        </p:txBody>
      </p:sp>
      <p:sp>
        <p:nvSpPr>
          <p:cNvPr id="533" name="Shape 533"/>
          <p:cNvSpPr/>
          <p:nvPr/>
        </p:nvSpPr>
        <p:spPr>
          <a:xfrm>
            <a:off x="144218" y="91582"/>
            <a:ext cx="6536714" cy="624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rPr dirty="0" err="1"/>
              <a:t>Instrumento</a:t>
            </a:r>
            <a:r>
              <a:rPr dirty="0"/>
              <a:t> </a:t>
            </a:r>
            <a:r>
              <a:rPr dirty="0" err="1"/>
              <a:t>Archivístico</a:t>
            </a:r>
            <a:r>
              <a:rPr dirty="0"/>
              <a:t> CDD</a:t>
            </a:r>
          </a:p>
        </p:txBody>
      </p:sp>
      <p:pic>
        <p:nvPicPr>
          <p:cNvPr id="534" name="image47.png"/>
          <p:cNvPicPr>
            <a:picLocks noChangeAspect="1"/>
          </p:cNvPicPr>
          <p:nvPr/>
        </p:nvPicPr>
        <p:blipFill>
          <a:blip r:embed="rId2">
            <a:extLst/>
          </a:blip>
          <a:srcRect l="9306" t="39334" r="22639" b="48264"/>
          <a:stretch>
            <a:fillRect/>
          </a:stretch>
        </p:blipFill>
        <p:spPr>
          <a:xfrm>
            <a:off x="296683" y="2065411"/>
            <a:ext cx="8372300" cy="975978"/>
          </a:xfrm>
          <a:prstGeom prst="rect">
            <a:avLst/>
          </a:prstGeom>
          <a:ln w="12700">
            <a:miter lim="400000"/>
          </a:ln>
        </p:spPr>
      </p:pic>
      <p:pic>
        <p:nvPicPr>
          <p:cNvPr id="535" name="image48.png"/>
          <p:cNvPicPr>
            <a:picLocks noChangeAspect="1"/>
          </p:cNvPicPr>
          <p:nvPr/>
        </p:nvPicPr>
        <p:blipFill>
          <a:blip r:embed="rId3">
            <a:extLst/>
          </a:blip>
          <a:srcRect l="12639" t="34040" r="12638" b="37556"/>
          <a:stretch>
            <a:fillRect/>
          </a:stretch>
        </p:blipFill>
        <p:spPr>
          <a:xfrm>
            <a:off x="448174" y="973063"/>
            <a:ext cx="5203948" cy="1236365"/>
          </a:xfrm>
          <a:prstGeom prst="rect">
            <a:avLst/>
          </a:prstGeom>
          <a:ln w="12700">
            <a:miter lim="400000"/>
          </a:ln>
        </p:spPr>
      </p:pic>
      <p:pic>
        <p:nvPicPr>
          <p:cNvPr id="536" name="image47.png"/>
          <p:cNvPicPr>
            <a:picLocks noChangeAspect="1"/>
          </p:cNvPicPr>
          <p:nvPr/>
        </p:nvPicPr>
        <p:blipFill>
          <a:blip r:embed="rId2">
            <a:extLst/>
          </a:blip>
          <a:srcRect l="9306" t="59753" r="22639" b="15731"/>
          <a:stretch>
            <a:fillRect/>
          </a:stretch>
        </p:blipFill>
        <p:spPr>
          <a:xfrm>
            <a:off x="296682" y="3001515"/>
            <a:ext cx="8372300" cy="1929249"/>
          </a:xfrm>
          <a:prstGeom prst="rect">
            <a:avLst/>
          </a:prstGeom>
          <a:ln w="12700">
            <a:miter lim="400000"/>
          </a:ln>
        </p:spPr>
      </p:pic>
      <p:sp>
        <p:nvSpPr>
          <p:cNvPr id="537" name="Shape 537"/>
          <p:cNvSpPr/>
          <p:nvPr/>
        </p:nvSpPr>
        <p:spPr>
          <a:xfrm>
            <a:off x="448174" y="5017739"/>
            <a:ext cx="8156276" cy="396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1100">
                <a:solidFill>
                  <a:srgbClr val="E46C0A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rPr dirty="0"/>
              <a:t>A=</a:t>
            </a:r>
            <a:r>
              <a:rPr dirty="0" err="1"/>
              <a:t>Administrativo</a:t>
            </a:r>
            <a:r>
              <a:rPr dirty="0"/>
              <a:t>. L=Legal. F/C = Fiscal o </a:t>
            </a:r>
            <a:r>
              <a:rPr dirty="0" err="1"/>
              <a:t>contable</a:t>
            </a:r>
            <a:r>
              <a:rPr dirty="0"/>
              <a:t>. I=</a:t>
            </a:r>
            <a:r>
              <a:rPr dirty="0" err="1"/>
              <a:t>Informativo</a:t>
            </a:r>
            <a:r>
              <a:rPr dirty="0"/>
              <a:t>. T=Testimonial. E=</a:t>
            </a:r>
            <a:r>
              <a:rPr dirty="0" err="1"/>
              <a:t>Evidencial</a:t>
            </a:r>
            <a:r>
              <a:rPr dirty="0"/>
              <a:t>.  AT=</a:t>
            </a:r>
            <a:r>
              <a:rPr dirty="0" err="1"/>
              <a:t>Archivo</a:t>
            </a:r>
            <a:r>
              <a:rPr dirty="0"/>
              <a:t> de </a:t>
            </a:r>
            <a:r>
              <a:rPr dirty="0" err="1"/>
              <a:t>Trámite</a:t>
            </a:r>
            <a:r>
              <a:rPr dirty="0"/>
              <a:t>. AC=</a:t>
            </a:r>
            <a:r>
              <a:rPr dirty="0" err="1"/>
              <a:t>Archivo</a:t>
            </a:r>
            <a:r>
              <a:rPr dirty="0"/>
              <a:t> de </a:t>
            </a:r>
            <a:r>
              <a:rPr dirty="0" err="1"/>
              <a:t>Concentración</a:t>
            </a:r>
            <a:r>
              <a:rPr dirty="0"/>
              <a:t>. AH=</a:t>
            </a:r>
            <a:r>
              <a:rPr dirty="0" err="1"/>
              <a:t>Archivo</a:t>
            </a:r>
            <a:r>
              <a:rPr dirty="0"/>
              <a:t> </a:t>
            </a:r>
            <a:r>
              <a:rPr dirty="0" err="1"/>
              <a:t>Histórico</a:t>
            </a:r>
            <a:r>
              <a:rPr dirty="0"/>
              <a:t>.</a:t>
            </a:r>
          </a:p>
        </p:txBody>
      </p:sp>
      <p:sp>
        <p:nvSpPr>
          <p:cNvPr id="538" name="Shape 538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194" name="Shape 194"/>
          <p:cNvSpPr/>
          <p:nvPr/>
        </p:nvSpPr>
        <p:spPr>
          <a:xfrm>
            <a:off x="0" y="725755"/>
            <a:ext cx="3776662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5" name="Shape 195"/>
          <p:cNvSpPr/>
          <p:nvPr/>
        </p:nvSpPr>
        <p:spPr>
          <a:xfrm>
            <a:off x="1563094" y="3079662"/>
            <a:ext cx="6160579" cy="1691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2500" b="1" cap="small">
                <a:solidFill>
                  <a:srgbClr val="DD6A26"/>
                </a:solidFill>
              </a:defRPr>
            </a:pPr>
            <a:r>
              <a:t>Alcance</a:t>
            </a:r>
          </a:p>
          <a:p>
            <a:pPr algn="just">
              <a:defRPr sz="2000"/>
            </a:pPr>
            <a:r>
              <a:t>Titulares, representantes de las dependencias, responsables de proyecto y encargados de archivo de las distintas entidades universitarias (CU´s, SEMS, SUV y AG).</a:t>
            </a:r>
          </a:p>
        </p:txBody>
      </p:sp>
      <p:sp>
        <p:nvSpPr>
          <p:cNvPr id="196" name="Shape 196"/>
          <p:cNvSpPr/>
          <p:nvPr/>
        </p:nvSpPr>
        <p:spPr>
          <a:xfrm>
            <a:off x="1655191" y="856725"/>
            <a:ext cx="5976385" cy="2301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2500" b="1" cap="small">
                <a:solidFill>
                  <a:srgbClr val="DD6A26"/>
                </a:solidFill>
              </a:defRPr>
            </a:pPr>
            <a:r>
              <a:t>Objetivo</a:t>
            </a:r>
          </a:p>
          <a:p>
            <a:pPr algn="just">
              <a:defRPr sz="2000"/>
            </a:pPr>
            <a:r>
              <a:t>Dar a conocer los resultados del proceso de elaboración del Cuadro General de Clasificación Archivística de la Universidad de Guadalajara y sensibilizar a los participantes sobre la realización del Catálogo de Disposición Documental (CDD de la UdeG). </a:t>
            </a:r>
          </a:p>
        </p:txBody>
      </p:sp>
      <p:sp>
        <p:nvSpPr>
          <p:cNvPr id="197" name="Shape 197"/>
          <p:cNvSpPr/>
          <p:nvPr/>
        </p:nvSpPr>
        <p:spPr>
          <a:xfrm>
            <a:off x="186042" y="114733"/>
            <a:ext cx="4241940" cy="624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Objetivo y Alcance</a:t>
            </a:r>
          </a:p>
        </p:txBody>
      </p:sp>
      <p:pic>
        <p:nvPicPr>
          <p:cNvPr id="198" name="image1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Shape 540"/>
          <p:cNvSpPr/>
          <p:nvPr/>
        </p:nvSpPr>
        <p:spPr>
          <a:xfrm>
            <a:off x="152999" y="121196"/>
            <a:ext cx="6193745" cy="6248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Ficha Técnica de Valoración</a:t>
            </a:r>
          </a:p>
        </p:txBody>
      </p:sp>
      <p:pic>
        <p:nvPicPr>
          <p:cNvPr id="541" name="image49.png"/>
          <p:cNvPicPr>
            <a:picLocks noChangeAspect="1"/>
          </p:cNvPicPr>
          <p:nvPr/>
        </p:nvPicPr>
        <p:blipFill>
          <a:blip r:embed="rId2">
            <a:extLst/>
          </a:blip>
          <a:srcRect l="29310" t="8391" r="30228" b="22110"/>
          <a:stretch>
            <a:fillRect/>
          </a:stretch>
        </p:blipFill>
        <p:spPr>
          <a:xfrm>
            <a:off x="2411759" y="913283"/>
            <a:ext cx="4239176" cy="4551123"/>
          </a:xfrm>
          <a:prstGeom prst="rect">
            <a:avLst/>
          </a:prstGeom>
          <a:ln>
            <a:solidFill>
              <a:srgbClr val="000000"/>
            </a:solidFill>
            <a:miter/>
          </a:ln>
        </p:spPr>
      </p:pic>
      <p:grpSp>
        <p:nvGrpSpPr>
          <p:cNvPr id="545" name="Group 545"/>
          <p:cNvGrpSpPr/>
          <p:nvPr/>
        </p:nvGrpSpPr>
        <p:grpSpPr>
          <a:xfrm>
            <a:off x="6660232" y="982444"/>
            <a:ext cx="2088232" cy="978921"/>
            <a:chOff x="0" y="0"/>
            <a:chExt cx="2088231" cy="978920"/>
          </a:xfrm>
        </p:grpSpPr>
        <p:sp>
          <p:nvSpPr>
            <p:cNvPr id="542" name="Shape 542"/>
            <p:cNvSpPr/>
            <p:nvPr/>
          </p:nvSpPr>
          <p:spPr>
            <a:xfrm>
              <a:off x="451994" y="0"/>
              <a:ext cx="1636238" cy="978920"/>
            </a:xfrm>
            <a:prstGeom prst="rect">
              <a:avLst/>
            </a:pr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43" name="Shape 543"/>
            <p:cNvSpPr/>
            <p:nvPr/>
          </p:nvSpPr>
          <p:spPr>
            <a:xfrm>
              <a:off x="-1" y="-1"/>
              <a:ext cx="315649" cy="978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moveTo>
                    <a:pt x="21600" y="4050"/>
                  </a:moveTo>
                  <a:lnTo>
                    <a:pt x="0" y="9119"/>
                  </a:lnTo>
                </a:path>
              </a:pathLst>
            </a:cu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44" name="Shape 544"/>
            <p:cNvSpPr/>
            <p:nvPr/>
          </p:nvSpPr>
          <p:spPr>
            <a:xfrm>
              <a:off x="451994" y="24633"/>
              <a:ext cx="1636238" cy="9296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0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t>CON BASE EN EL CUADRO GENERAL DE CLASIFICACIÓN ARCHIVÍSTICA  DE LA UNIVERSIDAD DE GUADALAJARA.</a:t>
              </a:r>
            </a:p>
          </p:txBody>
        </p:sp>
      </p:grpSp>
      <p:sp>
        <p:nvSpPr>
          <p:cNvPr id="546" name="Shape 546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8" name="image50.png"/>
          <p:cNvPicPr>
            <a:picLocks noChangeAspect="1"/>
          </p:cNvPicPr>
          <p:nvPr/>
        </p:nvPicPr>
        <p:blipFill>
          <a:blip r:embed="rId3">
            <a:extLst/>
          </a:blip>
          <a:srcRect l="29425" t="10414" r="30114" b="44473"/>
          <a:stretch>
            <a:fillRect/>
          </a:stretch>
        </p:blipFill>
        <p:spPr>
          <a:xfrm>
            <a:off x="107503" y="1129308"/>
            <a:ext cx="5136502" cy="357960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52" name="Group 552"/>
          <p:cNvGrpSpPr/>
          <p:nvPr/>
        </p:nvGrpSpPr>
        <p:grpSpPr>
          <a:xfrm>
            <a:off x="5148064" y="935548"/>
            <a:ext cx="3768774" cy="1636534"/>
            <a:chOff x="0" y="0"/>
            <a:chExt cx="3768773" cy="1636532"/>
          </a:xfrm>
        </p:grpSpPr>
        <p:sp>
          <p:nvSpPr>
            <p:cNvPr id="549" name="Shape 549"/>
            <p:cNvSpPr/>
            <p:nvPr/>
          </p:nvSpPr>
          <p:spPr>
            <a:xfrm>
              <a:off x="799060" y="70541"/>
              <a:ext cx="2969714" cy="1347356"/>
            </a:xfrm>
            <a:prstGeom prst="rect">
              <a:avLst/>
            </a:pr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50" name="Shape 550"/>
            <p:cNvSpPr/>
            <p:nvPr/>
          </p:nvSpPr>
          <p:spPr>
            <a:xfrm>
              <a:off x="0" y="70541"/>
              <a:ext cx="551595" cy="1565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18584"/>
                  </a:lnTo>
                  <a:moveTo>
                    <a:pt x="21600" y="3485"/>
                  </a:moveTo>
                  <a:lnTo>
                    <a:pt x="0" y="21600"/>
                  </a:lnTo>
                </a:path>
              </a:pathLst>
            </a:cu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51" name="Shape 551"/>
            <p:cNvSpPr/>
            <p:nvPr/>
          </p:nvSpPr>
          <p:spPr>
            <a:xfrm>
              <a:off x="799061" y="0"/>
              <a:ext cx="2873348" cy="14884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r>
                <a:t>Es el que tienen los documentos de archivo para la dependencia que los ha producido, relacionado al trámite o asunto que motivó su creación. </a:t>
              </a:r>
              <a:endParaRPr>
                <a:solidFill>
                  <a:srgbClr val="FFFFFF"/>
                </a:solidFill>
              </a:endParaRPr>
            </a:p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r>
                <a:t>Es el que posee un documento para el área productora, relacionada con un trámite, asunto o tema. Se encuentra en todos los documentos producidos y recibidos por una dependencia. Responden a procesos y actividades administrativas.</a:t>
              </a:r>
            </a:p>
          </p:txBody>
        </p:sp>
      </p:grpSp>
      <p:grpSp>
        <p:nvGrpSpPr>
          <p:cNvPr id="556" name="Group 556"/>
          <p:cNvGrpSpPr/>
          <p:nvPr/>
        </p:nvGrpSpPr>
        <p:grpSpPr>
          <a:xfrm>
            <a:off x="5148064" y="2613017"/>
            <a:ext cx="3790097" cy="1209040"/>
            <a:chOff x="0" y="0"/>
            <a:chExt cx="3790096" cy="1209038"/>
          </a:xfrm>
        </p:grpSpPr>
        <p:sp>
          <p:nvSpPr>
            <p:cNvPr id="553" name="Shape 553"/>
            <p:cNvSpPr/>
            <p:nvPr/>
          </p:nvSpPr>
          <p:spPr>
            <a:xfrm>
              <a:off x="820383" y="28456"/>
              <a:ext cx="2969714" cy="1152130"/>
            </a:xfrm>
            <a:prstGeom prst="rect">
              <a:avLst/>
            </a:pr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54" name="Shape 554"/>
            <p:cNvSpPr/>
            <p:nvPr/>
          </p:nvSpPr>
          <p:spPr>
            <a:xfrm>
              <a:off x="0" y="28456"/>
              <a:ext cx="572919" cy="1152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moveTo>
                    <a:pt x="21600" y="4050"/>
                  </a:moveTo>
                  <a:lnTo>
                    <a:pt x="0" y="12442"/>
                  </a:lnTo>
                </a:path>
              </a:pathLst>
            </a:cu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55" name="Shape 555"/>
            <p:cNvSpPr/>
            <p:nvPr/>
          </p:nvSpPr>
          <p:spPr>
            <a:xfrm>
              <a:off x="820383" y="-1"/>
              <a:ext cx="2969714" cy="12090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r>
                <a:t>Los que se reciban y/o conservan en el ejercicio de derechos u obligaciones regulados por el Derecho. </a:t>
              </a:r>
              <a:endParaRPr>
                <a:solidFill>
                  <a:srgbClr val="FFFFFF"/>
                </a:solidFill>
              </a:endParaRPr>
            </a:p>
            <a:p>
              <a:pPr>
                <a:defRPr sz="1000" b="1">
                  <a:latin typeface="+mn-lt"/>
                  <a:ea typeface="+mn-ea"/>
                  <a:cs typeface="+mn-cs"/>
                  <a:sym typeface="Calibri"/>
                </a:defRPr>
              </a:pPr>
              <a:r>
                <a:t> </a:t>
              </a:r>
            </a:p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r>
                <a:t>El valor legal lo mantienen todos los documentos que afecten al orden general, los que sustentan derechos reales, los contratos y aquellos emitidos por una figura legal.</a:t>
              </a:r>
            </a:p>
          </p:txBody>
        </p:sp>
      </p:grpSp>
      <p:grpSp>
        <p:nvGrpSpPr>
          <p:cNvPr id="560" name="Group 560"/>
          <p:cNvGrpSpPr/>
          <p:nvPr/>
        </p:nvGrpSpPr>
        <p:grpSpPr>
          <a:xfrm>
            <a:off x="5148064" y="3981171"/>
            <a:ext cx="3790097" cy="1209039"/>
            <a:chOff x="0" y="-1"/>
            <a:chExt cx="3790096" cy="1209038"/>
          </a:xfrm>
        </p:grpSpPr>
        <p:sp>
          <p:nvSpPr>
            <p:cNvPr id="557" name="Shape 557"/>
            <p:cNvSpPr/>
            <p:nvPr/>
          </p:nvSpPr>
          <p:spPr>
            <a:xfrm>
              <a:off x="820383" y="28455"/>
              <a:ext cx="2969714" cy="1152131"/>
            </a:xfrm>
            <a:prstGeom prst="rect">
              <a:avLst/>
            </a:pr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58" name="Shape 558"/>
            <p:cNvSpPr/>
            <p:nvPr/>
          </p:nvSpPr>
          <p:spPr>
            <a:xfrm>
              <a:off x="-1" y="28455"/>
              <a:ext cx="572920" cy="1152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moveTo>
                    <a:pt x="21600" y="4050"/>
                  </a:moveTo>
                  <a:lnTo>
                    <a:pt x="0" y="619"/>
                  </a:lnTo>
                </a:path>
              </a:pathLst>
            </a:cu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59" name="Shape 559"/>
            <p:cNvSpPr/>
            <p:nvPr/>
          </p:nvSpPr>
          <p:spPr>
            <a:xfrm>
              <a:off x="820383" y="-2"/>
              <a:ext cx="2969714" cy="12090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r>
                <a:t>Fiscal. Corresponde al valor de los documentos de archivo que justifican, explican o comprueban el cumplimiento de obligaciones tributarias (pago de impuestos, contabilidad, estados financieros, otros). </a:t>
              </a:r>
              <a:endParaRPr>
                <a:solidFill>
                  <a:srgbClr val="FFFFFF"/>
                </a:solidFill>
              </a:endParaRPr>
            </a:p>
            <a:p>
              <a:pPr>
                <a:defRPr sz="10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>
                <a:solidFill>
                  <a:srgbClr val="FFFFFF"/>
                </a:solidFill>
              </a:endParaRPr>
            </a:p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r>
                <a:t>El valor contable se encuentra en los documentos que expresan movimiento de dinero.</a:t>
              </a:r>
            </a:p>
          </p:txBody>
        </p:sp>
      </p:grpSp>
      <p:sp>
        <p:nvSpPr>
          <p:cNvPr id="561" name="Shape 561"/>
          <p:cNvSpPr/>
          <p:nvPr/>
        </p:nvSpPr>
        <p:spPr>
          <a:xfrm>
            <a:off x="152999" y="121196"/>
            <a:ext cx="6193745" cy="6248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Ficha Técnica de Valoración</a:t>
            </a:r>
          </a:p>
        </p:txBody>
      </p:sp>
      <p:sp>
        <p:nvSpPr>
          <p:cNvPr id="562" name="Shape 562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63" name="Shape 563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564" name="image1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8" name="image50.png"/>
          <p:cNvPicPr>
            <a:picLocks noChangeAspect="1"/>
          </p:cNvPicPr>
          <p:nvPr/>
        </p:nvPicPr>
        <p:blipFill>
          <a:blip r:embed="rId2">
            <a:extLst/>
          </a:blip>
          <a:srcRect l="29425" t="54337" r="30114" b="26322"/>
          <a:stretch>
            <a:fillRect/>
          </a:stretch>
        </p:blipFill>
        <p:spPr>
          <a:xfrm>
            <a:off x="-1" y="1515590"/>
            <a:ext cx="5136502" cy="194421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72" name="Group 572"/>
          <p:cNvGrpSpPr/>
          <p:nvPr/>
        </p:nvGrpSpPr>
        <p:grpSpPr>
          <a:xfrm>
            <a:off x="4968161" y="3333906"/>
            <a:ext cx="3744810" cy="1281166"/>
            <a:chOff x="0" y="0"/>
            <a:chExt cx="3744808" cy="1281164"/>
          </a:xfrm>
        </p:grpSpPr>
        <p:sp>
          <p:nvSpPr>
            <p:cNvPr id="569" name="Shape 569"/>
            <p:cNvSpPr/>
            <p:nvPr/>
          </p:nvSpPr>
          <p:spPr>
            <a:xfrm>
              <a:off x="775095" y="201042"/>
              <a:ext cx="2969714" cy="1080123"/>
            </a:xfrm>
            <a:prstGeom prst="rect">
              <a:avLst/>
            </a:pr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70" name="Shape 570"/>
            <p:cNvSpPr/>
            <p:nvPr/>
          </p:nvSpPr>
          <p:spPr>
            <a:xfrm>
              <a:off x="0" y="-1"/>
              <a:ext cx="527630" cy="1281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390"/>
                  </a:moveTo>
                  <a:lnTo>
                    <a:pt x="21600" y="21600"/>
                  </a:lnTo>
                  <a:moveTo>
                    <a:pt x="21600" y="6804"/>
                  </a:move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71" name="Shape 571"/>
            <p:cNvSpPr/>
            <p:nvPr/>
          </p:nvSpPr>
          <p:spPr>
            <a:xfrm>
              <a:off x="775095" y="346132"/>
              <a:ext cx="2969714" cy="7899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0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t>Son aquellos que evidencian uno o varios aspectos de la evolución y los cambios más trascendentales de una institución. Algunos ejemplos podrían ser: políticas, modificación de planes y programas de estudio, entre otros.</a:t>
              </a:r>
            </a:p>
          </p:txBody>
        </p:sp>
      </p:grpSp>
      <p:grpSp>
        <p:nvGrpSpPr>
          <p:cNvPr id="576" name="Group 576"/>
          <p:cNvGrpSpPr/>
          <p:nvPr/>
        </p:nvGrpSpPr>
        <p:grpSpPr>
          <a:xfrm>
            <a:off x="4929627" y="1465242"/>
            <a:ext cx="3800727" cy="1069990"/>
            <a:chOff x="0" y="0"/>
            <a:chExt cx="3800726" cy="1069988"/>
          </a:xfrm>
        </p:grpSpPr>
        <p:sp>
          <p:nvSpPr>
            <p:cNvPr id="573" name="Shape 573"/>
            <p:cNvSpPr/>
            <p:nvPr/>
          </p:nvSpPr>
          <p:spPr>
            <a:xfrm>
              <a:off x="831014" y="15196"/>
              <a:ext cx="2969713" cy="899249"/>
            </a:xfrm>
            <a:prstGeom prst="rect">
              <a:avLst/>
            </a:pr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74" name="Shape 574"/>
            <p:cNvSpPr/>
            <p:nvPr/>
          </p:nvSpPr>
          <p:spPr>
            <a:xfrm>
              <a:off x="0" y="15195"/>
              <a:ext cx="583550" cy="1054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18415"/>
                  </a:lnTo>
                  <a:moveTo>
                    <a:pt x="21600" y="3453"/>
                  </a:moveTo>
                  <a:lnTo>
                    <a:pt x="0" y="21600"/>
                  </a:lnTo>
                </a:path>
              </a:pathLst>
            </a:cu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75" name="Shape 575"/>
            <p:cNvSpPr/>
            <p:nvPr/>
          </p:nvSpPr>
          <p:spPr>
            <a:xfrm>
              <a:off x="831014" y="-1"/>
              <a:ext cx="2969713" cy="9296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r>
                <a:t>Es el que posee todo expediente  considerado como útil  a la sociedad y pueda ser aplicado a cualquier campo de la investigación. </a:t>
              </a:r>
            </a:p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r>
                <a:t> </a:t>
              </a:r>
            </a:p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r>
                <a:t>El valor informativo  puede ser evidencial o testimonial. </a:t>
              </a:r>
            </a:p>
          </p:txBody>
        </p:sp>
      </p:grpSp>
      <p:grpSp>
        <p:nvGrpSpPr>
          <p:cNvPr id="580" name="Group 580"/>
          <p:cNvGrpSpPr/>
          <p:nvPr/>
        </p:nvGrpSpPr>
        <p:grpSpPr>
          <a:xfrm>
            <a:off x="4922904" y="2665740"/>
            <a:ext cx="3790068" cy="650239"/>
            <a:chOff x="0" y="0"/>
            <a:chExt cx="3790066" cy="650238"/>
          </a:xfrm>
        </p:grpSpPr>
        <p:sp>
          <p:nvSpPr>
            <p:cNvPr id="577" name="Shape 577"/>
            <p:cNvSpPr/>
            <p:nvPr/>
          </p:nvSpPr>
          <p:spPr>
            <a:xfrm>
              <a:off x="820353" y="190"/>
              <a:ext cx="2969714" cy="649861"/>
            </a:xfrm>
            <a:prstGeom prst="rect">
              <a:avLst/>
            </a:pr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78" name="Shape 578"/>
            <p:cNvSpPr/>
            <p:nvPr/>
          </p:nvSpPr>
          <p:spPr>
            <a:xfrm>
              <a:off x="0" y="189"/>
              <a:ext cx="572889" cy="649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moveTo>
                    <a:pt x="21600" y="4050"/>
                  </a:moveTo>
                  <a:lnTo>
                    <a:pt x="0" y="9119"/>
                  </a:lnTo>
                </a:path>
              </a:pathLst>
            </a:cu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79" name="Shape 579"/>
            <p:cNvSpPr/>
            <p:nvPr/>
          </p:nvSpPr>
          <p:spPr>
            <a:xfrm>
              <a:off x="820353" y="0"/>
              <a:ext cx="2969714" cy="6502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0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t>Los que determinan un valor permanente en virtud de derechos y obligaciones imprescriptibles que revelan origen, organización y desarrollo de la Institución. Ejemplo: bienes patrimoniales.</a:t>
              </a:r>
            </a:p>
          </p:txBody>
        </p:sp>
      </p:grpSp>
      <p:sp>
        <p:nvSpPr>
          <p:cNvPr id="581" name="Shape 581"/>
          <p:cNvSpPr/>
          <p:nvPr/>
        </p:nvSpPr>
        <p:spPr>
          <a:xfrm>
            <a:off x="152999" y="121196"/>
            <a:ext cx="6193745" cy="6248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Ficha Técnica de Valoración</a:t>
            </a:r>
          </a:p>
        </p:txBody>
      </p:sp>
      <p:sp>
        <p:nvSpPr>
          <p:cNvPr id="582" name="Shape 582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83" name="Shape 583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584" name="image1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6" name="image51.png"/>
          <p:cNvPicPr>
            <a:picLocks noChangeAspect="1"/>
          </p:cNvPicPr>
          <p:nvPr/>
        </p:nvPicPr>
        <p:blipFill>
          <a:blip r:embed="rId3">
            <a:extLst/>
          </a:blip>
          <a:srcRect l="1868" t="38671" r="52760" b="35043"/>
          <a:stretch>
            <a:fillRect/>
          </a:stretch>
        </p:blipFill>
        <p:spPr>
          <a:xfrm>
            <a:off x="467543" y="4297660"/>
            <a:ext cx="4680523" cy="1440162"/>
          </a:xfrm>
          <a:prstGeom prst="rect">
            <a:avLst/>
          </a:prstGeom>
          <a:ln w="12700">
            <a:miter lim="400000"/>
          </a:ln>
        </p:spPr>
      </p:pic>
      <p:pic>
        <p:nvPicPr>
          <p:cNvPr id="587" name="image52.png"/>
          <p:cNvPicPr>
            <a:picLocks noChangeAspect="1"/>
          </p:cNvPicPr>
          <p:nvPr/>
        </p:nvPicPr>
        <p:blipFill>
          <a:blip r:embed="rId4">
            <a:extLst/>
          </a:blip>
          <a:srcRect l="29657" t="12874" r="30000" b="40125"/>
          <a:stretch>
            <a:fillRect/>
          </a:stretch>
        </p:blipFill>
        <p:spPr>
          <a:xfrm>
            <a:off x="395534" y="744293"/>
            <a:ext cx="4666380" cy="339780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91" name="Group 591"/>
          <p:cNvGrpSpPr/>
          <p:nvPr/>
        </p:nvGrpSpPr>
        <p:grpSpPr>
          <a:xfrm>
            <a:off x="3254914" y="2497458"/>
            <a:ext cx="5781584" cy="1368156"/>
            <a:chOff x="0" y="0"/>
            <a:chExt cx="5781583" cy="1368154"/>
          </a:xfrm>
        </p:grpSpPr>
        <p:sp>
          <p:nvSpPr>
            <p:cNvPr id="588" name="Shape 588"/>
            <p:cNvSpPr/>
            <p:nvPr/>
          </p:nvSpPr>
          <p:spPr>
            <a:xfrm>
              <a:off x="2811871" y="-1"/>
              <a:ext cx="2969713" cy="1368155"/>
            </a:xfrm>
            <a:prstGeom prst="rect">
              <a:avLst/>
            </a:pr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89" name="Shape 589"/>
            <p:cNvSpPr/>
            <p:nvPr/>
          </p:nvSpPr>
          <p:spPr>
            <a:xfrm>
              <a:off x="-1" y="0"/>
              <a:ext cx="2564408" cy="13681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moveTo>
                    <a:pt x="21600" y="4050"/>
                  </a:moveTo>
                  <a:lnTo>
                    <a:pt x="0" y="19742"/>
                  </a:lnTo>
                </a:path>
              </a:pathLst>
            </a:cu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90" name="Shape 590"/>
            <p:cNvSpPr/>
            <p:nvPr/>
          </p:nvSpPr>
          <p:spPr>
            <a:xfrm>
              <a:off x="2811871" y="9704"/>
              <a:ext cx="2969713" cy="13487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0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t>Es la información pública protegida, intransferible e indelegable, relativa a los particulares, que por disposición legal queda prohibido su acceso, distribución, comercialización, publicación y difusión generales de forma permanente, con excepción de las autoridades competentes que, conforme a la ley, tengan acceso a ella, y de los particulares titulares de dicha información. LTAIP EJyM.</a:t>
              </a:r>
            </a:p>
          </p:txBody>
        </p:sp>
      </p:grpSp>
      <p:grpSp>
        <p:nvGrpSpPr>
          <p:cNvPr id="595" name="Group 595"/>
          <p:cNvGrpSpPr/>
          <p:nvPr/>
        </p:nvGrpSpPr>
        <p:grpSpPr>
          <a:xfrm>
            <a:off x="3235046" y="1777381"/>
            <a:ext cx="5801452" cy="1697249"/>
            <a:chOff x="0" y="0"/>
            <a:chExt cx="5801450" cy="1697247"/>
          </a:xfrm>
        </p:grpSpPr>
        <p:sp>
          <p:nvSpPr>
            <p:cNvPr id="592" name="Shape 592"/>
            <p:cNvSpPr/>
            <p:nvPr/>
          </p:nvSpPr>
          <p:spPr>
            <a:xfrm>
              <a:off x="2831738" y="-1"/>
              <a:ext cx="2969713" cy="516263"/>
            </a:xfrm>
            <a:prstGeom prst="rect">
              <a:avLst/>
            </a:pr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93" name="Shape 593"/>
            <p:cNvSpPr/>
            <p:nvPr/>
          </p:nvSpPr>
          <p:spPr>
            <a:xfrm>
              <a:off x="0" y="0"/>
              <a:ext cx="2584274" cy="1697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6570"/>
                  </a:lnTo>
                  <a:moveTo>
                    <a:pt x="21600" y="1232"/>
                  </a:moveTo>
                  <a:lnTo>
                    <a:pt x="0" y="21600"/>
                  </a:lnTo>
                </a:path>
              </a:pathLst>
            </a:cu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94" name="Shape 594"/>
            <p:cNvSpPr/>
            <p:nvPr/>
          </p:nvSpPr>
          <p:spPr>
            <a:xfrm>
              <a:off x="2831738" y="72710"/>
              <a:ext cx="2969713" cy="3708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0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t>Información pública de libre acceso no considerada como fundamental. LTAIP EJyM.</a:t>
              </a:r>
            </a:p>
          </p:txBody>
        </p:sp>
      </p:grpSp>
      <p:grpSp>
        <p:nvGrpSpPr>
          <p:cNvPr id="599" name="Group 599"/>
          <p:cNvGrpSpPr/>
          <p:nvPr/>
        </p:nvGrpSpPr>
        <p:grpSpPr>
          <a:xfrm>
            <a:off x="3155517" y="3989837"/>
            <a:ext cx="5880981" cy="1315937"/>
            <a:chOff x="0" y="0"/>
            <a:chExt cx="5880979" cy="1315935"/>
          </a:xfrm>
        </p:grpSpPr>
        <p:sp>
          <p:nvSpPr>
            <p:cNvPr id="596" name="Shape 596"/>
            <p:cNvSpPr/>
            <p:nvPr/>
          </p:nvSpPr>
          <p:spPr>
            <a:xfrm>
              <a:off x="2911267" y="91797"/>
              <a:ext cx="2969713" cy="1224140"/>
            </a:xfrm>
            <a:prstGeom prst="rect">
              <a:avLst/>
            </a:pr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97" name="Shape 597"/>
            <p:cNvSpPr/>
            <p:nvPr/>
          </p:nvSpPr>
          <p:spPr>
            <a:xfrm>
              <a:off x="-1" y="0"/>
              <a:ext cx="2663803" cy="1315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07"/>
                  </a:moveTo>
                  <a:lnTo>
                    <a:pt x="21600" y="21600"/>
                  </a:lnTo>
                  <a:moveTo>
                    <a:pt x="21600" y="5274"/>
                  </a:move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EA5F0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98" name="Shape 598"/>
            <p:cNvSpPr/>
            <p:nvPr/>
          </p:nvSpPr>
          <p:spPr>
            <a:xfrm>
              <a:off x="2911267" y="169195"/>
              <a:ext cx="2969713" cy="10693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000"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t>Es la información pública protegida, relativa a la función pública, que por disposición legal temporalmente queda prohibido su manejo, distribución, publicación y difusión generales, con excepción de las autoridades competentes que, de conformidad con la ley, tengan acceso a ella. LTAIP EJyM.</a:t>
              </a:r>
            </a:p>
          </p:txBody>
        </p:sp>
      </p:grpSp>
      <p:sp>
        <p:nvSpPr>
          <p:cNvPr id="600" name="Shape 600"/>
          <p:cNvSpPr/>
          <p:nvPr/>
        </p:nvSpPr>
        <p:spPr>
          <a:xfrm>
            <a:off x="152999" y="121196"/>
            <a:ext cx="6193745" cy="6248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Ficha Técnica de Valoración</a:t>
            </a:r>
          </a:p>
        </p:txBody>
      </p:sp>
      <p:sp>
        <p:nvSpPr>
          <p:cNvPr id="601" name="Shape 601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5" name="Table 605"/>
          <p:cNvGraphicFramePr/>
          <p:nvPr/>
        </p:nvGraphicFramePr>
        <p:xfrm>
          <a:off x="494927" y="913283"/>
          <a:ext cx="4032447" cy="3888432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4032447"/>
              </a:tblGrid>
              <a:tr h="655699">
                <a:tc>
                  <a:txBody>
                    <a:bodyPr/>
                    <a:lstStyle/>
                    <a:p>
                      <a:pPr algn="ctr" defTabSz="914400">
                        <a:defRPr sz="1600">
                          <a:latin typeface="+mj-lt"/>
                          <a:ea typeface="+mj-ea"/>
                          <a:cs typeface="+mj-cs"/>
                          <a:sym typeface="Helvetica"/>
                        </a:defRPr>
                      </a:pPr>
                      <a:r>
                        <a:t>Integrantes de </a:t>
                      </a:r>
                    </a:p>
                    <a:p>
                      <a:pPr algn="ctr" defTabSz="914400">
                        <a:defRPr sz="1600">
                          <a:latin typeface="+mj-lt"/>
                          <a:ea typeface="+mj-ea"/>
                          <a:cs typeface="+mj-cs"/>
                          <a:sym typeface="Helvetica"/>
                        </a:defRPr>
                      </a:pPr>
                      <a:r>
                        <a:t>grupo de valoración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  <a:solidFill>
                      <a:srgbClr val="E46C0A"/>
                    </a:solidFill>
                  </a:tcPr>
                </a:tc>
              </a:tr>
              <a:tr h="1570184">
                <a:tc>
                  <a:txBody>
                    <a:bodyPr/>
                    <a:lstStyle/>
                    <a:p>
                      <a:pPr marL="285750" indent="-285750" algn="just" defTabSz="914400">
                        <a:buSzPct val="100000"/>
                        <a:buFont typeface="Wingdings"/>
                        <a:buChar char="❖"/>
                        <a:defRPr sz="800"/>
                      </a:pPr>
                      <a:endParaRPr/>
                    </a:p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1600"/>
                      </a:pPr>
                      <a:r>
                        <a:t>Colaborar en el llenado de la ficha técnica de valoración (normatividad, tipologías documentales, plazos de conservación y otros) previo a la reunión del grupo de valoración.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</a:tcPr>
                </a:tc>
              </a:tr>
              <a:tr h="1077578">
                <a:tc>
                  <a:txBody>
                    <a:bodyPr/>
                    <a:lstStyle/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800"/>
                      </a:pPr>
                      <a:endParaRPr/>
                    </a:p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1600"/>
                      </a:pPr>
                      <a:r>
                        <a:t>Participar en las reuniones que se establezcan para definir valores y vigencias documentales en consenso.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</a:tcPr>
                </a:tc>
              </a:tr>
              <a:tr h="584971">
                <a:tc>
                  <a:txBody>
                    <a:bodyPr/>
                    <a:lstStyle/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800"/>
                      </a:pPr>
                      <a:endParaRPr/>
                    </a:p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1600"/>
                      </a:pPr>
                      <a:r>
                        <a:t>Realizar acciones de valoración.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</a:tcPr>
                </a:tc>
              </a:tr>
            </a:tbl>
          </a:graphicData>
        </a:graphic>
      </p:graphicFrame>
      <p:graphicFrame>
        <p:nvGraphicFramePr>
          <p:cNvPr id="606" name="Table 606"/>
          <p:cNvGraphicFramePr/>
          <p:nvPr/>
        </p:nvGraphicFramePr>
        <p:xfrm>
          <a:off x="4932040" y="900275"/>
          <a:ext cx="3768477" cy="3901440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3768477"/>
              </a:tblGrid>
              <a:tr h="566500">
                <a:tc>
                  <a:txBody>
                    <a:bodyPr/>
                    <a:lstStyle/>
                    <a:p>
                      <a:pPr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 b="1">
                          <a:solidFill>
                            <a:srgbClr val="FFFFFF"/>
                          </a:solidFill>
                          <a:latin typeface="+mj-lt"/>
                          <a:ea typeface="+mj-ea"/>
                          <a:cs typeface="+mj-cs"/>
                          <a:sym typeface="Helvetica"/>
                        </a:rPr>
                        <a:t>Representante/encargado de archivo de dependencia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  <a:solidFill>
                      <a:srgbClr val="E46C0A"/>
                    </a:solidFill>
                  </a:tcPr>
                </a:tc>
              </a:tr>
              <a:tr h="924290">
                <a:tc>
                  <a:txBody>
                    <a:bodyPr/>
                    <a:lstStyle/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800"/>
                      </a:pPr>
                      <a:endParaRPr/>
                    </a:p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1600"/>
                      </a:pPr>
                      <a:r>
                        <a:t>Conocer en que consiste el proceso de elaboración de catálogo de disposición documental.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</a:tcPr>
                </a:tc>
              </a:tr>
              <a:tr h="1401343">
                <a:tc>
                  <a:txBody>
                    <a:bodyPr/>
                    <a:lstStyle/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800"/>
                      </a:pPr>
                      <a:endParaRPr/>
                    </a:p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1600"/>
                      </a:pPr>
                      <a:r>
                        <a:t>Seleccionar al menos una serie documental y realizar el llenado de la ficha técnica de valoración y canalizarla con el responsable del proyecto (fecha límite 28 abril).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</a:tcPr>
                </a:tc>
              </a:tr>
              <a:tr h="924290">
                <a:tc>
                  <a:txBody>
                    <a:bodyPr/>
                    <a:lstStyle/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800"/>
                      </a:pPr>
                      <a:endParaRPr/>
                    </a:p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1600"/>
                      </a:pPr>
                      <a:r>
                        <a:t>Proponer su participación en grupo de valoración de acuerdo a su serie de conocimiento.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</a:tcPr>
                </a:tc>
              </a:tr>
            </a:tbl>
          </a:graphicData>
        </a:graphic>
      </p:graphicFrame>
      <p:sp>
        <p:nvSpPr>
          <p:cNvPr id="607" name="Shape 607"/>
          <p:cNvSpPr/>
          <p:nvPr/>
        </p:nvSpPr>
        <p:spPr>
          <a:xfrm>
            <a:off x="162273" y="121196"/>
            <a:ext cx="4668251" cy="6248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Descripción de Roles</a:t>
            </a:r>
          </a:p>
        </p:txBody>
      </p:sp>
      <p:sp>
        <p:nvSpPr>
          <p:cNvPr id="608" name="Shape 608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09" name="Shape 609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610" name="image1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2" name="Table 612"/>
          <p:cNvGraphicFramePr/>
          <p:nvPr/>
        </p:nvGraphicFramePr>
        <p:xfrm>
          <a:off x="443483" y="985291"/>
          <a:ext cx="3768477" cy="3646306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3768477"/>
              </a:tblGrid>
              <a:tr h="597240">
                <a:tc>
                  <a:txBody>
                    <a:bodyPr/>
                    <a:lstStyle/>
                    <a:p>
                      <a:pPr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 b="1">
                          <a:solidFill>
                            <a:srgbClr val="FFFFFF"/>
                          </a:solidFill>
                          <a:latin typeface="+mj-lt"/>
                          <a:ea typeface="+mj-ea"/>
                          <a:cs typeface="+mj-cs"/>
                          <a:sym typeface="Helvetica"/>
                        </a:rPr>
                        <a:t>Responsable de proyecto de CU´s, SEMS, SUV Y AG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  <a:solidFill>
                      <a:srgbClr val="E46C0A"/>
                    </a:solidFill>
                  </a:tcPr>
                </a:tc>
              </a:tr>
              <a:tr h="848710">
                <a:tc>
                  <a:txBody>
                    <a:bodyPr/>
                    <a:lstStyle/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1600"/>
                      </a:pPr>
                      <a:r>
                        <a:t>Comunicación permanente con la UATC para conocer el desarrollo del proyecto.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</a:tcPr>
                </a:tc>
              </a:tr>
              <a:tr h="1100178">
                <a:tc>
                  <a:txBody>
                    <a:bodyPr/>
                    <a:lstStyle/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1600"/>
                      </a:pPr>
                      <a:r>
                        <a:t>Fungir como apoyo en caso de ser requerido por los integrantes del grupo de valoración adscritos al centro universitario, SEMS, SUV y AG.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</a:tcPr>
                </a:tc>
              </a:tr>
              <a:tr h="1100178">
                <a:tc>
                  <a:txBody>
                    <a:bodyPr/>
                    <a:lstStyle/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1600"/>
                      </a:pPr>
                      <a:r>
                        <a:t>Orientar en el llenado de la Ficha Técnica de Valoración, en lo que respecta al apartado 2.9 condiciones de acceso a la información de la serie.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</a:tcPr>
                </a:tc>
              </a:tr>
            </a:tbl>
          </a:graphicData>
        </a:graphic>
      </p:graphicFrame>
      <p:graphicFrame>
        <p:nvGraphicFramePr>
          <p:cNvPr id="613" name="Table 613"/>
          <p:cNvGraphicFramePr/>
          <p:nvPr/>
        </p:nvGraphicFramePr>
        <p:xfrm>
          <a:off x="4572001" y="769268"/>
          <a:ext cx="3960439" cy="4316116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3960439"/>
              </a:tblGrid>
              <a:tr h="552378">
                <a:tc>
                  <a:txBody>
                    <a:bodyPr/>
                    <a:lstStyle/>
                    <a:p>
                      <a:pPr algn="ctr" defTabSz="914400">
                        <a:defRPr sz="1600">
                          <a:latin typeface="+mj-lt"/>
                          <a:ea typeface="+mj-ea"/>
                          <a:cs typeface="+mj-cs"/>
                          <a:sym typeface="Helvetica"/>
                        </a:defRPr>
                      </a:pPr>
                      <a:r>
                        <a:t>Integrantes de la </a:t>
                      </a:r>
                    </a:p>
                    <a:p>
                      <a:pPr algn="ctr" defTabSz="914400">
                        <a:defRPr sz="1600">
                          <a:latin typeface="+mj-lt"/>
                          <a:ea typeface="+mj-ea"/>
                          <a:cs typeface="+mj-cs"/>
                          <a:sym typeface="Helvetica"/>
                        </a:defRPr>
                      </a:pPr>
                      <a:r>
                        <a:t>UATC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  <a:solidFill>
                      <a:srgbClr val="E46C0A"/>
                    </a:solidFill>
                  </a:tcPr>
                </a:tc>
              </a:tr>
              <a:tr h="552378">
                <a:tc>
                  <a:txBody>
                    <a:bodyPr/>
                    <a:lstStyle/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1600"/>
                      </a:pPr>
                      <a:r>
                        <a:t>Comunicación continua con los responsables del proyecto.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</a:tcPr>
                </a:tc>
              </a:tr>
              <a:tr h="784958">
                <a:tc>
                  <a:txBody>
                    <a:bodyPr/>
                    <a:lstStyle/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1600"/>
                      </a:pPr>
                      <a:r>
                        <a:t>Coordinar los trabajos colegiados de los grupos de valoración para la determinación de valores y vigencias documentales.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</a:tcPr>
                </a:tc>
              </a:tr>
              <a:tr h="784958">
                <a:tc>
                  <a:txBody>
                    <a:bodyPr/>
                    <a:lstStyle/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1600"/>
                      </a:pPr>
                      <a:r>
                        <a:t>Brindar las herramientas necesarias para que se lleven a cabo las acciones de valoración documental.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</a:tcPr>
                </a:tc>
              </a:tr>
              <a:tr h="552378">
                <a:tc>
                  <a:txBody>
                    <a:bodyPr/>
                    <a:lstStyle/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1600"/>
                      </a:pPr>
                      <a:r>
                        <a:t>Dar seguimiento a cada una de las etapas del proyecto.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</a:tcPr>
                </a:tc>
              </a:tr>
              <a:tr h="552378">
                <a:tc>
                  <a:txBody>
                    <a:bodyPr/>
                    <a:lstStyle/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1600"/>
                      </a:pPr>
                      <a:r>
                        <a:t>Informar los avances a la coordinación del proyecto.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</a:tcPr>
                </a:tc>
              </a:tr>
              <a:tr h="353716">
                <a:tc>
                  <a:txBody>
                    <a:bodyPr/>
                    <a:lstStyle/>
                    <a:p>
                      <a:pPr marL="285750" indent="-285750" algn="l" defTabSz="914400">
                        <a:buSzPct val="100000"/>
                        <a:buFont typeface="Courier New"/>
                        <a:buChar char="o"/>
                        <a:defRPr sz="1600"/>
                      </a:pPr>
                      <a:r>
                        <a:t>Integrar el CDD de la UdeG</a:t>
                      </a:r>
                    </a:p>
                  </a:txBody>
                  <a:tcPr marL="45720" marR="45720" horzOverflow="overflow">
                    <a:lnL w="12700">
                      <a:solidFill>
                        <a:schemeClr val="accent6"/>
                      </a:solidFill>
                    </a:lnL>
                    <a:lnR w="12700">
                      <a:solidFill>
                        <a:schemeClr val="accent6"/>
                      </a:solidFill>
                    </a:lnR>
                  </a:tcPr>
                </a:tc>
              </a:tr>
            </a:tbl>
          </a:graphicData>
        </a:graphic>
      </p:graphicFrame>
      <p:sp>
        <p:nvSpPr>
          <p:cNvPr id="614" name="Shape 614"/>
          <p:cNvSpPr/>
          <p:nvPr/>
        </p:nvSpPr>
        <p:spPr>
          <a:xfrm>
            <a:off x="162273" y="121196"/>
            <a:ext cx="4668251" cy="6248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rPr dirty="0" err="1"/>
              <a:t>Descripción</a:t>
            </a:r>
            <a:r>
              <a:rPr dirty="0"/>
              <a:t> de Roles</a:t>
            </a:r>
          </a:p>
        </p:txBody>
      </p:sp>
      <p:sp>
        <p:nvSpPr>
          <p:cNvPr id="615" name="Shape 615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16" name="Shape 616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617" name="image1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614"/>
          <p:cNvSpPr/>
          <p:nvPr/>
        </p:nvSpPr>
        <p:spPr>
          <a:xfrm>
            <a:off x="162273" y="121196"/>
            <a:ext cx="92394" cy="6309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 b="1" cap="small">
                <a:solidFill>
                  <a:srgbClr val="DD6A26"/>
                </a:solidFill>
              </a:defRPr>
            </a:lvl1pPr>
          </a:lstStyle>
          <a:p>
            <a:endParaRPr dirty="0"/>
          </a:p>
        </p:txBody>
      </p:sp>
      <p:sp>
        <p:nvSpPr>
          <p:cNvPr id="8" name="Shape 615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9" name="Shape 616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10" name="image1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3 Rectángulo">
            <a:hlinkClick r:id="rId3"/>
          </p:cNvPr>
          <p:cNvSpPr/>
          <p:nvPr/>
        </p:nvSpPr>
        <p:spPr>
          <a:xfrm>
            <a:off x="208470" y="265212"/>
            <a:ext cx="52276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S" dirty="0" smtClean="0">
                <a:solidFill>
                  <a:schemeClr val="accent6">
                    <a:lumMod val="75000"/>
                  </a:schemeClr>
                </a:solidFill>
              </a:rPr>
              <a:t>www.transparencia.udg.mx/archivistica</a:t>
            </a:r>
            <a:endParaRPr lang="es-US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4" t="14897" r="15287" b="9886"/>
          <a:stretch/>
        </p:blipFill>
        <p:spPr bwMode="auto">
          <a:xfrm>
            <a:off x="1629271" y="813513"/>
            <a:ext cx="6183089" cy="4088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15300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image53.jpeg"/>
          <p:cNvPicPr>
            <a:picLocks noChangeAspect="1"/>
          </p:cNvPicPr>
          <p:nvPr/>
        </p:nvPicPr>
        <p:blipFill>
          <a:blip r:embed="rId2">
            <a:extLst/>
          </a:blip>
          <a:srcRect r="25241" b="4682"/>
          <a:stretch>
            <a:fillRect/>
          </a:stretch>
        </p:blipFill>
        <p:spPr>
          <a:xfrm>
            <a:off x="121" y="-82766"/>
            <a:ext cx="9143881" cy="5820587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Shape 620"/>
          <p:cNvSpPr/>
          <p:nvPr/>
        </p:nvSpPr>
        <p:spPr>
          <a:xfrm>
            <a:off x="1043608" y="858693"/>
            <a:ext cx="7344817" cy="713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spcBef>
                <a:spcPts val="700"/>
              </a:spcBef>
              <a:defRPr sz="1200" b="1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algn="ctr">
              <a:defRPr sz="1400">
                <a:solidFill>
                  <a:srgbClr val="215968"/>
                </a:solidFill>
                <a:latin typeface="Arial"/>
                <a:ea typeface="Arial"/>
                <a:cs typeface="Arial"/>
                <a:sym typeface="Arial"/>
              </a:defRPr>
            </a:pPr>
            <a:endParaRPr dirty="0"/>
          </a:p>
          <a:p>
            <a:pPr algn="ctr">
              <a:defRPr sz="1600" b="1">
                <a:solidFill>
                  <a:srgbClr val="FFFFFF"/>
                </a:solidFill>
              </a:defRPr>
            </a:pPr>
            <a:r>
              <a:rPr dirty="0" err="1"/>
              <a:t>Unidad</a:t>
            </a:r>
            <a:r>
              <a:rPr dirty="0"/>
              <a:t> de </a:t>
            </a:r>
            <a:r>
              <a:rPr dirty="0" err="1"/>
              <a:t>Archivo</a:t>
            </a:r>
            <a:r>
              <a:rPr dirty="0"/>
              <a:t> de </a:t>
            </a:r>
            <a:r>
              <a:rPr dirty="0" err="1"/>
              <a:t>Trámite</a:t>
            </a:r>
            <a:r>
              <a:rPr dirty="0"/>
              <a:t> y </a:t>
            </a:r>
            <a:r>
              <a:rPr dirty="0" err="1"/>
              <a:t>Concentración</a:t>
            </a:r>
            <a:endParaRPr dirty="0"/>
          </a:p>
        </p:txBody>
      </p:sp>
      <p:sp>
        <p:nvSpPr>
          <p:cNvPr id="621" name="Shape 621"/>
          <p:cNvSpPr/>
          <p:nvPr/>
        </p:nvSpPr>
        <p:spPr>
          <a:xfrm>
            <a:off x="2965311" y="355773"/>
            <a:ext cx="3194927" cy="1005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6000">
                <a:solidFill>
                  <a:srgbClr val="FFFFFF"/>
                </a:solidFill>
              </a:defRPr>
            </a:lvl1pPr>
          </a:lstStyle>
          <a:p>
            <a:r>
              <a:rPr dirty="0"/>
              <a:t>¡Gracias!</a:t>
            </a:r>
          </a:p>
        </p:txBody>
      </p:sp>
      <p:sp>
        <p:nvSpPr>
          <p:cNvPr id="622" name="Shape 622"/>
          <p:cNvSpPr/>
          <p:nvPr/>
        </p:nvSpPr>
        <p:spPr>
          <a:xfrm>
            <a:off x="2123727" y="4077072"/>
            <a:ext cx="4830610" cy="1170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defTabSz="914400">
              <a:defRPr sz="1400" b="1">
                <a:solidFill>
                  <a:srgbClr val="FFFFFF"/>
                </a:solidFill>
              </a:defRPr>
            </a:pPr>
            <a:r>
              <a:t>Coordinación de Transparencia </a:t>
            </a:r>
            <a:r>
              <a:rPr sz="1200" u="sng">
                <a:solidFill>
                  <a:srgbClr val="2C3C43"/>
                </a:solidFill>
              </a:rPr>
              <a:t> </a:t>
            </a:r>
            <a:r>
              <a:t>y Archivo General</a:t>
            </a:r>
            <a:r>
              <a:rPr u="sng"/>
              <a:t> </a:t>
            </a:r>
          </a:p>
          <a:p>
            <a:pPr algn="ctr" defTabSz="914400">
              <a:defRPr sz="1400" b="1">
                <a:solidFill>
                  <a:srgbClr val="FFFFFF"/>
                </a:solidFill>
              </a:defRPr>
            </a:pPr>
            <a:r>
              <a:t>Pedro Moreno 834, Col. Centro</a:t>
            </a:r>
            <a:r>
              <a:rPr u="sng"/>
              <a:t> </a:t>
            </a:r>
          </a:p>
          <a:p>
            <a:pPr algn="ctr" defTabSz="914400">
              <a:defRPr sz="1400" b="1">
                <a:solidFill>
                  <a:srgbClr val="FFFFFF"/>
                </a:solidFill>
              </a:defRPr>
            </a:pPr>
            <a:r>
              <a:t>Guadalajara, Jalisco</a:t>
            </a:r>
            <a:r>
              <a:rPr u="sng"/>
              <a:t> </a:t>
            </a:r>
          </a:p>
          <a:p>
            <a:pPr algn="ctr" defTabSz="914400">
              <a:defRPr sz="1400" b="1">
                <a:solidFill>
                  <a:srgbClr val="FFFFFF"/>
                </a:solidFill>
              </a:defRPr>
            </a:pPr>
            <a:r>
              <a:t>31342200 ext. 12479 y 12485</a:t>
            </a:r>
            <a:r>
              <a:rPr u="sng"/>
              <a:t> </a:t>
            </a:r>
            <a:endParaRPr sz="1200" u="sng"/>
          </a:p>
          <a:p>
            <a:pPr algn="ctr" defTabSz="914400">
              <a:defRPr sz="1400" b="1" u="sng">
                <a:solidFill>
                  <a:srgbClr val="FFFFFF"/>
                </a:solidFill>
              </a:defRPr>
            </a:pPr>
            <a:r>
              <a:t>www.transparencia.udg.mx </a:t>
            </a:r>
          </a:p>
        </p:txBody>
      </p:sp>
      <p:sp>
        <p:nvSpPr>
          <p:cNvPr id="623" name="Shape 623"/>
          <p:cNvSpPr/>
          <p:nvPr/>
        </p:nvSpPr>
        <p:spPr>
          <a:xfrm>
            <a:off x="2286000" y="3442665"/>
            <a:ext cx="4572000" cy="6463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900" i="1" dirty="0" err="1">
                <a:ea typeface="Adobe Song Std L" pitchFamily="18" charset="-128"/>
              </a:rPr>
              <a:t>Equipo</a:t>
            </a:r>
            <a:endParaRPr sz="2000" i="1" dirty="0">
              <a:ea typeface="Adobe Song Std L" pitchFamily="18" charset="-128"/>
            </a:endParaRPr>
          </a:p>
          <a:p>
            <a:pPr algn="ctr">
              <a:def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900" i="1" dirty="0">
                <a:ea typeface="Adobe Song Std L" pitchFamily="18" charset="-128"/>
              </a:rPr>
              <a:t>Francisco José Zamora </a:t>
            </a:r>
            <a:r>
              <a:rPr sz="900" i="1" dirty="0" err="1">
                <a:ea typeface="Adobe Song Std L" pitchFamily="18" charset="-128"/>
              </a:rPr>
              <a:t>Briseño</a:t>
            </a:r>
            <a:endParaRPr sz="2000" i="1" dirty="0">
              <a:ea typeface="Adobe Song Std L" pitchFamily="18" charset="-128"/>
            </a:endParaRPr>
          </a:p>
          <a:p>
            <a:pPr algn="ctr">
              <a:defRPr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900" i="1" dirty="0">
                <a:ea typeface="Adobe Song Std L" pitchFamily="18" charset="-128"/>
              </a:rPr>
              <a:t>Gloria Judith Barrera Rodríguez, </a:t>
            </a:r>
            <a:r>
              <a:rPr sz="900" i="1" dirty="0" err="1">
                <a:ea typeface="Adobe Song Std L" pitchFamily="18" charset="-128"/>
              </a:rPr>
              <a:t>Alán</a:t>
            </a:r>
            <a:r>
              <a:rPr sz="900" i="1" dirty="0">
                <a:ea typeface="Adobe Song Std L" pitchFamily="18" charset="-128"/>
              </a:rPr>
              <a:t> René Coronado Ponce, Laura E. </a:t>
            </a:r>
            <a:r>
              <a:rPr sz="900" i="1" dirty="0" err="1">
                <a:ea typeface="Adobe Song Std L" pitchFamily="18" charset="-128"/>
              </a:rPr>
              <a:t>Manriquez</a:t>
            </a:r>
            <a:r>
              <a:rPr sz="900" i="1" dirty="0">
                <a:ea typeface="Adobe Song Std L" pitchFamily="18" charset="-128"/>
              </a:rPr>
              <a:t> Orozco, Juan Carlos </a:t>
            </a:r>
            <a:r>
              <a:rPr sz="900" i="1" dirty="0" err="1">
                <a:ea typeface="Adobe Song Std L" pitchFamily="18" charset="-128"/>
              </a:rPr>
              <a:t>Toledano</a:t>
            </a:r>
            <a:r>
              <a:rPr sz="900" i="1" dirty="0">
                <a:ea typeface="Adobe Song Std L" pitchFamily="18" charset="-128"/>
              </a:rPr>
              <a:t> González, Brenda </a:t>
            </a:r>
            <a:r>
              <a:rPr sz="900" i="1" dirty="0" err="1">
                <a:ea typeface="Adobe Song Std L" pitchFamily="18" charset="-128"/>
              </a:rPr>
              <a:t>Jazmín</a:t>
            </a:r>
            <a:r>
              <a:rPr sz="900" i="1" dirty="0">
                <a:ea typeface="Adobe Song Std L" pitchFamily="18" charset="-128"/>
              </a:rPr>
              <a:t> Zepeda Aquino</a:t>
            </a:r>
            <a:r>
              <a:rPr sz="900" dirty="0"/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/>
          <p:nvPr/>
        </p:nvSpPr>
        <p:spPr>
          <a:xfrm>
            <a:off x="0" y="725755"/>
            <a:ext cx="3776662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03" name="Shape 203"/>
          <p:cNvSpPr/>
          <p:nvPr/>
        </p:nvSpPr>
        <p:spPr>
          <a:xfrm>
            <a:off x="243559" y="91096"/>
            <a:ext cx="5165536" cy="624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Archivos universitarios</a:t>
            </a:r>
          </a:p>
        </p:txBody>
      </p:sp>
      <p:grpSp>
        <p:nvGrpSpPr>
          <p:cNvPr id="206" name="Group 206"/>
          <p:cNvGrpSpPr/>
          <p:nvPr/>
        </p:nvGrpSpPr>
        <p:grpSpPr>
          <a:xfrm>
            <a:off x="3563887" y="1504370"/>
            <a:ext cx="5112572" cy="2971801"/>
            <a:chOff x="0" y="0"/>
            <a:chExt cx="5112570" cy="2971800"/>
          </a:xfrm>
        </p:grpSpPr>
        <p:sp>
          <p:nvSpPr>
            <p:cNvPr id="204" name="Shape 204"/>
            <p:cNvSpPr/>
            <p:nvPr/>
          </p:nvSpPr>
          <p:spPr>
            <a:xfrm>
              <a:off x="0" y="0"/>
              <a:ext cx="5112571" cy="2971801"/>
            </a:xfrm>
            <a:prstGeom prst="roundRect">
              <a:avLst>
                <a:gd name="adj" fmla="val 16667"/>
              </a:avLst>
            </a:prstGeom>
            <a:noFill/>
            <a:ln w="25400" cap="flat">
              <a:solidFill>
                <a:srgbClr val="A7A7A7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914400"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205" name="Shape 205"/>
            <p:cNvSpPr/>
            <p:nvPr/>
          </p:nvSpPr>
          <p:spPr>
            <a:xfrm>
              <a:off x="145070" y="52911"/>
              <a:ext cx="4822430" cy="4978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 defTabSz="914400">
                <a:defRPr sz="2700" spc="-52">
                  <a:solidFill>
                    <a:srgbClr val="DD6A2B"/>
                  </a:solidFill>
                </a:defRPr>
              </a:lvl1pPr>
            </a:lstStyle>
            <a:p>
              <a:r>
                <a:t>Producción documental:</a:t>
              </a:r>
            </a:p>
          </p:txBody>
        </p:sp>
      </p:grpSp>
      <p:sp>
        <p:nvSpPr>
          <p:cNvPr id="207" name="Shape 207"/>
          <p:cNvSpPr/>
          <p:nvPr/>
        </p:nvSpPr>
        <p:spPr>
          <a:xfrm>
            <a:off x="358059" y="2487349"/>
            <a:ext cx="2691907" cy="85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ctr" defTabSz="1200150">
              <a:spcBef>
                <a:spcPts val="400"/>
              </a:spcBef>
              <a:defRPr sz="2500">
                <a:solidFill>
                  <a:srgbClr val="292934"/>
                </a:solidFill>
              </a:defRPr>
            </a:lvl1pPr>
          </a:lstStyle>
          <a:p>
            <a:r>
              <a:t>Universidad de Guadalajara</a:t>
            </a:r>
          </a:p>
        </p:txBody>
      </p:sp>
      <p:sp>
        <p:nvSpPr>
          <p:cNvPr id="208" name="Shape 208"/>
          <p:cNvSpPr/>
          <p:nvPr/>
        </p:nvSpPr>
        <p:spPr>
          <a:xfrm>
            <a:off x="2915816" y="1445587"/>
            <a:ext cx="508002" cy="31242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5635" y="21600"/>
                  <a:pt x="10800" y="21469"/>
                  <a:pt x="10800" y="21307"/>
                </a:cubicBezTo>
                <a:lnTo>
                  <a:pt x="10800" y="11093"/>
                </a:lnTo>
                <a:cubicBezTo>
                  <a:pt x="10800" y="10931"/>
                  <a:pt x="5965" y="10800"/>
                  <a:pt x="0" y="10800"/>
                </a:cubicBezTo>
                <a:cubicBezTo>
                  <a:pt x="5965" y="10800"/>
                  <a:pt x="10800" y="10669"/>
                  <a:pt x="10800" y="10507"/>
                </a:cubicBezTo>
                <a:lnTo>
                  <a:pt x="10800" y="293"/>
                </a:lnTo>
                <a:cubicBezTo>
                  <a:pt x="10800" y="131"/>
                  <a:pt x="15635" y="0"/>
                  <a:pt x="21600" y="0"/>
                </a:cubicBezTo>
              </a:path>
            </a:pathLst>
          </a:custGeom>
          <a:ln w="25400">
            <a:solidFill>
              <a:srgbClr val="A7A7A7"/>
            </a:solidFill>
            <a:miter lim="400000"/>
          </a:ln>
        </p:spPr>
        <p:txBody>
          <a:bodyPr lIns="45718" tIns="45718" rIns="45718" bIns="45718" anchor="ctr"/>
          <a:lstStyle/>
          <a:p>
            <a:pPr algn="ctr" defTabSz="914400">
              <a:defRPr>
                <a:solidFill>
                  <a:srgbClr val="292934"/>
                </a:solidFill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209" name="Shape 209"/>
          <p:cNvSpPr/>
          <p:nvPr/>
        </p:nvSpPr>
        <p:spPr>
          <a:xfrm>
            <a:off x="243559" y="1124198"/>
            <a:ext cx="2677334" cy="624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 b="1" cap="small">
                <a:solidFill>
                  <a:srgbClr val="A7A7A7"/>
                </a:solidFill>
              </a:defRPr>
            </a:lvl1pPr>
          </a:lstStyle>
          <a:p>
            <a:r>
              <a:t>Diagnóstico</a:t>
            </a:r>
          </a:p>
        </p:txBody>
      </p:sp>
      <p:sp>
        <p:nvSpPr>
          <p:cNvPr id="210" name="Shape 210"/>
          <p:cNvSpPr/>
          <p:nvPr/>
        </p:nvSpPr>
        <p:spPr>
          <a:xfrm>
            <a:off x="4023102" y="2084868"/>
            <a:ext cx="4194139" cy="2225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 defTabSz="914400">
              <a:defRPr sz="2000" spc="-58">
                <a:solidFill>
                  <a:srgbClr val="292934"/>
                </a:solidFill>
              </a:defRPr>
            </a:lvl1pPr>
          </a:lstStyle>
          <a:p>
            <a:r>
              <a:t>Entre 2008 y 2013, en doce dependencias, había una existencia de 18 mil 511 cajas de archivo equivalentes a 9,255.50 metros lineales de documentos que representan 9.255 kilómetros y suman 277 toneladas.</a:t>
            </a:r>
          </a:p>
        </p:txBody>
      </p:sp>
      <p:sp>
        <p:nvSpPr>
          <p:cNvPr id="211" name="Shape 211"/>
          <p:cNvSpPr/>
          <p:nvPr/>
        </p:nvSpPr>
        <p:spPr>
          <a:xfrm>
            <a:off x="457676" y="5465771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212" name="image1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1955" y="4891016"/>
            <a:ext cx="3785990" cy="576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/>
          <p:nvPr/>
        </p:nvSpPr>
        <p:spPr>
          <a:xfrm>
            <a:off x="1297852" y="813592"/>
            <a:ext cx="6548296" cy="1615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2000"/>
            </a:lvl1pPr>
          </a:lstStyle>
          <a:p>
            <a:r>
              <a:t>La Universidad de Guadalajara, ante la problemática documental que le concierne, desarrolló durante 2016 el Cuadro General de Clasificación Archivística, que refleja la estructura funcional y la manera en que se agrupan los expedientes en series documentales en la institución.</a:t>
            </a:r>
          </a:p>
        </p:txBody>
      </p:sp>
      <p:sp>
        <p:nvSpPr>
          <p:cNvPr id="217" name="Shape 217"/>
          <p:cNvSpPr/>
          <p:nvPr/>
        </p:nvSpPr>
        <p:spPr>
          <a:xfrm>
            <a:off x="179511" y="100915"/>
            <a:ext cx="3912471" cy="624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Acciones a seguir</a:t>
            </a:r>
          </a:p>
        </p:txBody>
      </p:sp>
      <p:sp>
        <p:nvSpPr>
          <p:cNvPr id="218" name="Shape 218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19" name="Shape 219"/>
          <p:cNvSpPr/>
          <p:nvPr/>
        </p:nvSpPr>
        <p:spPr>
          <a:xfrm>
            <a:off x="457676" y="5465771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20" name="Shape 220"/>
          <p:cNvSpPr/>
          <p:nvPr/>
        </p:nvSpPr>
        <p:spPr>
          <a:xfrm>
            <a:off x="1297852" y="2517437"/>
            <a:ext cx="6548296" cy="1920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2000"/>
            </a:lvl1pPr>
          </a:lstStyle>
          <a:p>
            <a:r>
              <a:t>Por otra parte, se requiere el instrumento que determine las reglas y normas a partir de la valoración primaria o secundaria, los mecanismos de transferencia, resguardo y acceso a los que deben sujetarse los documentos a través del denominado Catálogo de Disposición Documental (CDD).</a:t>
            </a:r>
          </a:p>
        </p:txBody>
      </p:sp>
      <p:sp>
        <p:nvSpPr>
          <p:cNvPr id="221" name="Shape 221"/>
          <p:cNvSpPr/>
          <p:nvPr/>
        </p:nvSpPr>
        <p:spPr>
          <a:xfrm>
            <a:off x="1230208" y="4538781"/>
            <a:ext cx="6613013" cy="396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just">
              <a:defRPr sz="2000"/>
            </a:lvl1pPr>
          </a:lstStyle>
          <a:p>
            <a:r>
              <a:t>CDD es un proyecto institucional de necesidad inmediata.</a:t>
            </a:r>
          </a:p>
        </p:txBody>
      </p:sp>
      <p:pic>
        <p:nvPicPr>
          <p:cNvPr id="222" name="image1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5194" y="4889301"/>
            <a:ext cx="3785990" cy="576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image15.png"/>
          <p:cNvPicPr>
            <a:picLocks noChangeAspect="1"/>
          </p:cNvPicPr>
          <p:nvPr/>
        </p:nvPicPr>
        <p:blipFill>
          <a:blip r:embed="rId2">
            <a:extLst/>
          </a:blip>
          <a:srcRect l="9835"/>
          <a:stretch>
            <a:fillRect/>
          </a:stretch>
        </p:blipFill>
        <p:spPr>
          <a:xfrm>
            <a:off x="74488" y="1349400"/>
            <a:ext cx="4350059" cy="3016197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image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16200000">
            <a:off x="2208509" y="2821271"/>
            <a:ext cx="3318480" cy="72458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Shape 228"/>
          <p:cNvSpPr/>
          <p:nvPr/>
        </p:nvSpPr>
        <p:spPr>
          <a:xfrm>
            <a:off x="3998574" y="1992657"/>
            <a:ext cx="4500660" cy="1729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3600" b="1" cap="all">
                <a:solidFill>
                  <a:srgbClr val="DD6A26"/>
                </a:solidFill>
              </a:defRPr>
            </a:pPr>
            <a:r>
              <a:t>Cuadro General </a:t>
            </a:r>
            <a:br/>
            <a:r>
              <a:t>de Clasificación Archivística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/>
          <p:nvPr/>
        </p:nvSpPr>
        <p:spPr>
          <a:xfrm>
            <a:off x="1331638" y="1208093"/>
            <a:ext cx="1509523" cy="459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>
              <a:defRPr sz="2400" b="1">
                <a:solidFill>
                  <a:srgbClr val="DD6A26"/>
                </a:solidFill>
              </a:defRPr>
            </a:lvl1pPr>
          </a:lstStyle>
          <a:p>
            <a:r>
              <a:t>Concepto</a:t>
            </a:r>
          </a:p>
        </p:txBody>
      </p:sp>
      <p:sp>
        <p:nvSpPr>
          <p:cNvPr id="231" name="Shape 231"/>
          <p:cNvSpPr/>
          <p:nvPr/>
        </p:nvSpPr>
        <p:spPr>
          <a:xfrm>
            <a:off x="1259631" y="1603458"/>
            <a:ext cx="6336705" cy="1005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2000" i="1">
                <a:solidFill>
                  <a:srgbClr val="808080"/>
                </a:solidFill>
              </a:defRPr>
            </a:lvl1pPr>
          </a:lstStyle>
          <a:p>
            <a:r>
              <a:t>“Instrumento técnico que refleja la estructura de un archivo con base en las atribuciones y funciones de cada sujeto obligado”</a:t>
            </a:r>
          </a:p>
        </p:txBody>
      </p:sp>
      <p:sp>
        <p:nvSpPr>
          <p:cNvPr id="232" name="Shape 232"/>
          <p:cNvSpPr/>
          <p:nvPr/>
        </p:nvSpPr>
        <p:spPr>
          <a:xfrm>
            <a:off x="971600" y="3001516"/>
            <a:ext cx="7200801" cy="17983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514340" indent="-285750">
              <a:lnSpc>
                <a:spcPct val="115000"/>
              </a:lnSpc>
              <a:buSzPct val="100000"/>
              <a:buFont typeface="Courier New"/>
              <a:buChar char="o"/>
              <a:defRPr sz="2000"/>
            </a:pPr>
            <a:r>
              <a:t>Precisión sobre qué tenemos y dónde está.</a:t>
            </a:r>
          </a:p>
          <a:p>
            <a:pPr marL="514340" indent="-285750">
              <a:lnSpc>
                <a:spcPct val="115000"/>
              </a:lnSpc>
              <a:buSzPct val="100000"/>
              <a:buFont typeface="Courier New"/>
              <a:buChar char="o"/>
              <a:defRPr sz="2000"/>
            </a:pPr>
            <a:r>
              <a:t>Punto de partida para la planeación archivística.</a:t>
            </a:r>
          </a:p>
          <a:p>
            <a:pPr marL="514340" indent="-285750">
              <a:lnSpc>
                <a:spcPct val="115000"/>
              </a:lnSpc>
              <a:buSzPct val="100000"/>
              <a:buFont typeface="Courier New"/>
              <a:buChar char="o"/>
              <a:defRPr sz="2000"/>
            </a:pPr>
            <a:r>
              <a:t>Administración documental con criterios uniformes.</a:t>
            </a:r>
          </a:p>
          <a:p>
            <a:pPr marL="514340" indent="-285750">
              <a:lnSpc>
                <a:spcPct val="115000"/>
              </a:lnSpc>
              <a:buSzPct val="100000"/>
              <a:buFont typeface="Courier New"/>
              <a:buChar char="o"/>
              <a:defRPr sz="2000"/>
            </a:pPr>
            <a:r>
              <a:t>Dinámicas más eficientes en procesos administrativos.</a:t>
            </a:r>
          </a:p>
          <a:p>
            <a:pPr marL="514340" indent="-285750">
              <a:lnSpc>
                <a:spcPct val="115000"/>
              </a:lnSpc>
              <a:buSzPct val="100000"/>
              <a:buFont typeface="Courier New"/>
              <a:buChar char="o"/>
              <a:defRPr sz="2000"/>
            </a:pPr>
            <a:r>
              <a:t>Identificación de problemas para su oportuna resolución.</a:t>
            </a:r>
          </a:p>
        </p:txBody>
      </p:sp>
      <p:sp>
        <p:nvSpPr>
          <p:cNvPr id="233" name="Shape 233"/>
          <p:cNvSpPr/>
          <p:nvPr/>
        </p:nvSpPr>
        <p:spPr>
          <a:xfrm>
            <a:off x="1331640" y="2619120"/>
            <a:ext cx="1645551" cy="459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400" b="1">
                <a:solidFill>
                  <a:srgbClr val="DD6A26"/>
                </a:solidFill>
              </a:defRPr>
            </a:lvl1pPr>
          </a:lstStyle>
          <a:p>
            <a:r>
              <a:t>Beneficios</a:t>
            </a:r>
          </a:p>
        </p:txBody>
      </p:sp>
      <p:sp>
        <p:nvSpPr>
          <p:cNvPr id="234" name="Shape 234"/>
          <p:cNvSpPr/>
          <p:nvPr/>
        </p:nvSpPr>
        <p:spPr>
          <a:xfrm>
            <a:off x="179511" y="52801"/>
            <a:ext cx="6857001" cy="624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Cuadro General de</a:t>
            </a:r>
          </a:p>
        </p:txBody>
      </p:sp>
      <p:sp>
        <p:nvSpPr>
          <p:cNvPr id="235" name="Shape 235"/>
          <p:cNvSpPr/>
          <p:nvPr/>
        </p:nvSpPr>
        <p:spPr>
          <a:xfrm>
            <a:off x="2463379" y="2364476"/>
            <a:ext cx="2972718" cy="2704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r">
              <a:defRPr sz="1200" i="1">
                <a:solidFill>
                  <a:srgbClr val="E46C0A"/>
                </a:solidFill>
              </a:defRPr>
            </a:pPr>
            <a:r>
              <a:t>(LFA. Art. 4, Fracc. </a:t>
            </a:r>
            <a:r>
              <a:rPr i="0">
                <a:latin typeface="+mn-lt"/>
                <a:ea typeface="+mn-ea"/>
                <a:cs typeface="+mn-cs"/>
                <a:sym typeface="Calibri"/>
              </a:rPr>
              <a:t>XVII)</a:t>
            </a:r>
          </a:p>
        </p:txBody>
      </p:sp>
      <p:sp>
        <p:nvSpPr>
          <p:cNvPr id="236" name="Shape 236"/>
          <p:cNvSpPr/>
          <p:nvPr/>
        </p:nvSpPr>
        <p:spPr>
          <a:xfrm flipV="1">
            <a:off x="-13405" y="1112178"/>
            <a:ext cx="3865325" cy="13710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37" name="Shape 237"/>
          <p:cNvSpPr/>
          <p:nvPr/>
        </p:nvSpPr>
        <p:spPr>
          <a:xfrm>
            <a:off x="179511" y="481235"/>
            <a:ext cx="5653965" cy="624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Clasificación Archivística</a:t>
            </a:r>
          </a:p>
        </p:txBody>
      </p:sp>
      <p:sp>
        <p:nvSpPr>
          <p:cNvPr id="238" name="Shape 238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239" name="image1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/>
          <p:nvPr/>
        </p:nvSpPr>
        <p:spPr>
          <a:xfrm>
            <a:off x="570583" y="1273323"/>
            <a:ext cx="1969617" cy="828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2400" b="1">
                <a:solidFill>
                  <a:srgbClr val="DD6A26"/>
                </a:solidFill>
              </a:defRPr>
            </a:pPr>
            <a:r>
              <a:t>Acciones</a:t>
            </a:r>
            <a:br/>
            <a:r>
              <a:t>preliminares</a:t>
            </a:r>
          </a:p>
        </p:txBody>
      </p:sp>
      <p:sp>
        <p:nvSpPr>
          <p:cNvPr id="244" name="Shape 244"/>
          <p:cNvSpPr/>
          <p:nvPr/>
        </p:nvSpPr>
        <p:spPr>
          <a:xfrm>
            <a:off x="2572147" y="1057299"/>
            <a:ext cx="5168206" cy="701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marL="342900" indent="-342900" algn="just">
              <a:buSzPct val="100000"/>
              <a:buFont typeface="Courier New"/>
              <a:buChar char="o"/>
              <a:defRPr sz="2000"/>
            </a:lvl1pPr>
          </a:lstStyle>
          <a:p>
            <a:r>
              <a:t>Designación de responsables de proyecto y encargados de archivo.</a:t>
            </a:r>
          </a:p>
        </p:txBody>
      </p:sp>
      <p:sp>
        <p:nvSpPr>
          <p:cNvPr id="245" name="Shape 245"/>
          <p:cNvSpPr/>
          <p:nvPr/>
        </p:nvSpPr>
        <p:spPr>
          <a:xfrm>
            <a:off x="693467" y="3302711"/>
            <a:ext cx="1934318" cy="1564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2400" b="1">
                <a:solidFill>
                  <a:srgbClr val="DD6A26"/>
                </a:solidFill>
              </a:defRPr>
            </a:pPr>
            <a:r>
              <a:t>Etapa 1 y 2:  Funciones Comunes y Sustantivas</a:t>
            </a:r>
          </a:p>
        </p:txBody>
      </p:sp>
      <p:sp>
        <p:nvSpPr>
          <p:cNvPr id="246" name="Shape 246"/>
          <p:cNvSpPr/>
          <p:nvPr/>
        </p:nvSpPr>
        <p:spPr>
          <a:xfrm>
            <a:off x="2634193" y="2797686"/>
            <a:ext cx="5538208" cy="701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marL="342900" indent="-342900" algn="just">
              <a:buSzPct val="100000"/>
              <a:buFont typeface="Courier New"/>
              <a:buChar char="o"/>
              <a:defRPr sz="2000"/>
            </a:lvl1pPr>
          </a:lstStyle>
          <a:p>
            <a:r>
              <a:t>Identificación de funciones y actividades comunes. (normativa / usos y costumbres).</a:t>
            </a:r>
          </a:p>
        </p:txBody>
      </p:sp>
      <p:sp>
        <p:nvSpPr>
          <p:cNvPr id="247" name="Shape 247"/>
          <p:cNvSpPr/>
          <p:nvPr/>
        </p:nvSpPr>
        <p:spPr>
          <a:xfrm>
            <a:off x="173847" y="121196"/>
            <a:ext cx="2657540" cy="6248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 b="1" cap="small">
                <a:solidFill>
                  <a:srgbClr val="DD6A26"/>
                </a:solidFill>
              </a:defRPr>
            </a:lvl1pPr>
          </a:lstStyle>
          <a:p>
            <a:r>
              <a:t>Desarrollo</a:t>
            </a:r>
          </a:p>
        </p:txBody>
      </p:sp>
      <p:sp>
        <p:nvSpPr>
          <p:cNvPr id="248" name="Shape 248"/>
          <p:cNvSpPr/>
          <p:nvPr/>
        </p:nvSpPr>
        <p:spPr>
          <a:xfrm>
            <a:off x="2572147" y="1803861"/>
            <a:ext cx="4160094" cy="701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marL="342900" indent="-342900" algn="just">
              <a:buSzPct val="100000"/>
              <a:buFont typeface="Courier New"/>
              <a:buChar char="o"/>
              <a:defRPr sz="2000"/>
            </a:lvl1pPr>
          </a:lstStyle>
          <a:p>
            <a:r>
              <a:t>31 reuniones de capacitación (1,064 trabajadores) y asesoría.</a:t>
            </a:r>
          </a:p>
        </p:txBody>
      </p:sp>
      <p:sp>
        <p:nvSpPr>
          <p:cNvPr id="249" name="Shape 249"/>
          <p:cNvSpPr/>
          <p:nvPr/>
        </p:nvSpPr>
        <p:spPr>
          <a:xfrm>
            <a:off x="2627783" y="3433564"/>
            <a:ext cx="5832650" cy="701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marL="342900" indent="-342900" algn="just">
              <a:buSzPct val="100000"/>
              <a:buFont typeface="Courier New"/>
              <a:buChar char="o"/>
              <a:defRPr sz="2000"/>
            </a:pPr>
            <a:r>
              <a:t>Acopio informativo. A través de 709 formatos  F-01: Concentrado de Producción Documental.</a:t>
            </a:r>
          </a:p>
        </p:txBody>
      </p:sp>
      <p:sp>
        <p:nvSpPr>
          <p:cNvPr id="250" name="Shape 250"/>
          <p:cNvSpPr/>
          <p:nvPr/>
        </p:nvSpPr>
        <p:spPr>
          <a:xfrm>
            <a:off x="2663970" y="4729707"/>
            <a:ext cx="5076383" cy="701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marL="342900" indent="-342900" algn="just">
              <a:buSzPct val="100000"/>
              <a:buFont typeface="Courier New"/>
              <a:buChar char="o"/>
              <a:defRPr sz="2000"/>
            </a:lvl1pPr>
          </a:lstStyle>
          <a:p>
            <a:r>
              <a:t>Procesamiento de la información y descripción en secciones y series.</a:t>
            </a:r>
          </a:p>
        </p:txBody>
      </p:sp>
      <p:sp>
        <p:nvSpPr>
          <p:cNvPr id="251" name="Shape 251"/>
          <p:cNvSpPr/>
          <p:nvPr/>
        </p:nvSpPr>
        <p:spPr>
          <a:xfrm>
            <a:off x="2663968" y="4081636"/>
            <a:ext cx="4644337" cy="701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>
            <a:lvl1pPr marL="342900" indent="-342900" algn="just">
              <a:buSzPct val="100000"/>
              <a:buFont typeface="Courier New"/>
              <a:buChar char="o"/>
              <a:defRPr sz="2000"/>
            </a:lvl1pPr>
          </a:lstStyle>
          <a:p>
            <a:r>
              <a:t>Validación de funciones comunes y sustantivas.</a:t>
            </a:r>
          </a:p>
        </p:txBody>
      </p:sp>
      <p:sp>
        <p:nvSpPr>
          <p:cNvPr id="252" name="Shape 252"/>
          <p:cNvSpPr/>
          <p:nvPr/>
        </p:nvSpPr>
        <p:spPr>
          <a:xfrm>
            <a:off x="-19735" y="725755"/>
            <a:ext cx="3776661" cy="2"/>
          </a:xfrm>
          <a:prstGeom prst="line">
            <a:avLst/>
          </a:prstGeom>
          <a:ln w="28575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/>
          <p:nvPr/>
        </p:nvSpPr>
        <p:spPr>
          <a:xfrm>
            <a:off x="395534" y="265212"/>
            <a:ext cx="8230152" cy="15519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2400" b="1" i="1" cap="small">
                <a:solidFill>
                  <a:srgbClr val="808080"/>
                </a:solidFill>
              </a:defRPr>
            </a:pPr>
            <a:r>
              <a:rPr dirty="0" err="1"/>
              <a:t>Cuadro</a:t>
            </a:r>
            <a:r>
              <a:rPr dirty="0"/>
              <a:t> General de </a:t>
            </a:r>
            <a:r>
              <a:rPr dirty="0" err="1"/>
              <a:t>Clasificación</a:t>
            </a:r>
            <a:r>
              <a:rPr dirty="0"/>
              <a:t> </a:t>
            </a:r>
            <a:r>
              <a:rPr dirty="0" err="1"/>
              <a:t>Archivística</a:t>
            </a:r>
            <a:r>
              <a:rPr dirty="0"/>
              <a:t> </a:t>
            </a:r>
            <a:endParaRPr dirty="0">
              <a:solidFill>
                <a:srgbClr val="DD6A26"/>
              </a:solidFill>
            </a:endParaRPr>
          </a:p>
          <a:p>
            <a:pPr algn="ctr">
              <a:defRPr sz="3600" b="1" cap="small">
                <a:solidFill>
                  <a:srgbClr val="DD6A26"/>
                </a:solidFill>
              </a:defRPr>
            </a:pPr>
            <a:r>
              <a:rPr dirty="0" err="1"/>
              <a:t>Fondo</a:t>
            </a:r>
            <a:r>
              <a:rPr dirty="0"/>
              <a:t> Universidad de Guadalajara </a:t>
            </a:r>
            <a:r>
              <a:rPr sz="3200" dirty="0"/>
              <a:t>(</a:t>
            </a:r>
            <a:r>
              <a:rPr sz="3200" dirty="0" err="1"/>
              <a:t>Ene</a:t>
            </a:r>
            <a:r>
              <a:rPr sz="3200" dirty="0"/>
              <a:t> 2017)</a:t>
            </a:r>
          </a:p>
        </p:txBody>
      </p:sp>
      <p:sp>
        <p:nvSpPr>
          <p:cNvPr id="257" name="Shape 257"/>
          <p:cNvSpPr/>
          <p:nvPr/>
        </p:nvSpPr>
        <p:spPr>
          <a:xfrm>
            <a:off x="2246956" y="1890877"/>
            <a:ext cx="4917333" cy="291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2000"/>
            </a:pPr>
            <a:r>
              <a:rPr dirty="0" err="1"/>
              <a:t>Contiene</a:t>
            </a:r>
            <a:r>
              <a:rPr dirty="0"/>
              <a:t> un total de </a:t>
            </a:r>
            <a:r>
              <a:rPr sz="2400" b="1" dirty="0">
                <a:solidFill>
                  <a:srgbClr val="E46C0A"/>
                </a:solidFill>
              </a:rPr>
              <a:t>25 </a:t>
            </a:r>
            <a:r>
              <a:rPr sz="2400" b="1" dirty="0" err="1">
                <a:solidFill>
                  <a:srgbClr val="E46C0A"/>
                </a:solidFill>
              </a:rPr>
              <a:t>secciones</a:t>
            </a:r>
            <a:r>
              <a:rPr sz="2400" b="1" dirty="0">
                <a:solidFill>
                  <a:srgbClr val="E46C0A"/>
                </a:solidFill>
              </a:rPr>
              <a:t>,  167 series y 20 sub-series</a:t>
            </a:r>
            <a:r>
              <a:rPr sz="2400" dirty="0"/>
              <a:t>:</a:t>
            </a:r>
          </a:p>
          <a:p>
            <a:pPr algn="ctr">
              <a:defRPr sz="2000" b="1"/>
            </a:pPr>
            <a:endParaRPr sz="2400" dirty="0"/>
          </a:p>
          <a:p>
            <a:pPr algn="ctr">
              <a:defRPr sz="2400" b="1">
                <a:solidFill>
                  <a:srgbClr val="E46C0A"/>
                </a:solidFill>
              </a:defRPr>
            </a:pPr>
            <a:r>
              <a:rPr dirty="0"/>
              <a:t>11 </a:t>
            </a:r>
            <a:r>
              <a:rPr dirty="0" err="1"/>
              <a:t>secciones</a:t>
            </a:r>
            <a:r>
              <a:rPr sz="2000" b="0" dirty="0">
                <a:solidFill>
                  <a:srgbClr val="000000"/>
                </a:solidFill>
              </a:rPr>
              <a:t>: </a:t>
            </a:r>
            <a:r>
              <a:rPr sz="2000" b="0" dirty="0" err="1">
                <a:solidFill>
                  <a:srgbClr val="000000"/>
                </a:solidFill>
              </a:rPr>
              <a:t>funciones</a:t>
            </a:r>
            <a:r>
              <a:rPr sz="2000" b="0" dirty="0">
                <a:solidFill>
                  <a:srgbClr val="000000"/>
                </a:solidFill>
              </a:rPr>
              <a:t> </a:t>
            </a:r>
            <a:r>
              <a:rPr sz="2000" b="0" dirty="0" err="1">
                <a:solidFill>
                  <a:srgbClr val="000000"/>
                </a:solidFill>
              </a:rPr>
              <a:t>comunes</a:t>
            </a:r>
            <a:r>
              <a:rPr sz="2000" b="0" dirty="0">
                <a:solidFill>
                  <a:srgbClr val="000000"/>
                </a:solidFill>
              </a:rPr>
              <a:t> y  </a:t>
            </a:r>
            <a:r>
              <a:rPr dirty="0"/>
              <a:t>14</a:t>
            </a:r>
            <a:r>
              <a:rPr b="0" dirty="0"/>
              <a:t> </a:t>
            </a:r>
            <a:r>
              <a:rPr dirty="0" err="1"/>
              <a:t>secciones</a:t>
            </a:r>
            <a:r>
              <a:rPr sz="2000" b="0" dirty="0">
                <a:solidFill>
                  <a:srgbClr val="000000"/>
                </a:solidFill>
              </a:rPr>
              <a:t>: </a:t>
            </a:r>
            <a:r>
              <a:rPr sz="2000" b="0" dirty="0" err="1">
                <a:solidFill>
                  <a:srgbClr val="000000"/>
                </a:solidFill>
              </a:rPr>
              <a:t>funciones</a:t>
            </a:r>
            <a:r>
              <a:rPr sz="2000" b="0" dirty="0">
                <a:solidFill>
                  <a:srgbClr val="000000"/>
                </a:solidFill>
              </a:rPr>
              <a:t> </a:t>
            </a:r>
            <a:r>
              <a:rPr sz="2000" b="0" dirty="0" err="1">
                <a:solidFill>
                  <a:srgbClr val="000000"/>
                </a:solidFill>
              </a:rPr>
              <a:t>sustantivas</a:t>
            </a:r>
            <a:r>
              <a:rPr sz="2000" b="0" dirty="0">
                <a:solidFill>
                  <a:srgbClr val="000000"/>
                </a:solidFill>
              </a:rPr>
              <a:t>.</a:t>
            </a:r>
            <a:endParaRPr sz="2000" dirty="0"/>
          </a:p>
          <a:p>
            <a:pPr algn="ctr">
              <a:defRPr sz="2400" b="1">
                <a:solidFill>
                  <a:srgbClr val="E46C0A"/>
                </a:solidFill>
              </a:defRPr>
            </a:pPr>
            <a:r>
              <a:rPr sz="2000" dirty="0"/>
              <a:t/>
            </a:r>
            <a:br>
              <a:rPr sz="2000" dirty="0"/>
            </a:br>
            <a:r>
              <a:rPr dirty="0"/>
              <a:t>89 series</a:t>
            </a:r>
            <a:r>
              <a:rPr sz="2000" b="0" dirty="0">
                <a:solidFill>
                  <a:srgbClr val="000000"/>
                </a:solidFill>
              </a:rPr>
              <a:t>: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b="0" dirty="0" err="1">
                <a:solidFill>
                  <a:srgbClr val="000000"/>
                </a:solidFill>
              </a:rPr>
              <a:t>funciones</a:t>
            </a:r>
            <a:r>
              <a:rPr sz="2000" b="0" dirty="0">
                <a:solidFill>
                  <a:srgbClr val="000000"/>
                </a:solidFill>
              </a:rPr>
              <a:t> </a:t>
            </a:r>
            <a:r>
              <a:rPr sz="2000" b="0" dirty="0" err="1">
                <a:solidFill>
                  <a:srgbClr val="000000"/>
                </a:solidFill>
              </a:rPr>
              <a:t>comunes</a:t>
            </a:r>
            <a:r>
              <a:rPr sz="2000" b="0" dirty="0">
                <a:solidFill>
                  <a:srgbClr val="000000"/>
                </a:solidFill>
              </a:rPr>
              <a:t>  y </a:t>
            </a:r>
            <a:endParaRPr sz="2000" dirty="0"/>
          </a:p>
          <a:p>
            <a:pPr algn="ctr">
              <a:defRPr sz="2400" b="1">
                <a:solidFill>
                  <a:srgbClr val="E46C0A"/>
                </a:solidFill>
              </a:defRPr>
            </a:pPr>
            <a:r>
              <a:rPr dirty="0"/>
              <a:t>78 series</a:t>
            </a:r>
            <a:r>
              <a:rPr sz="2000" b="0" dirty="0">
                <a:solidFill>
                  <a:srgbClr val="000000"/>
                </a:solidFill>
              </a:rPr>
              <a:t>:</a:t>
            </a:r>
            <a:r>
              <a:rPr sz="2000" dirty="0">
                <a:solidFill>
                  <a:srgbClr val="000000"/>
                </a:solidFill>
              </a:rPr>
              <a:t> </a:t>
            </a:r>
            <a:r>
              <a:rPr sz="2000" b="0" dirty="0" err="1">
                <a:solidFill>
                  <a:srgbClr val="000000"/>
                </a:solidFill>
              </a:rPr>
              <a:t>funciones</a:t>
            </a:r>
            <a:r>
              <a:rPr sz="2000" b="0" dirty="0">
                <a:solidFill>
                  <a:srgbClr val="000000"/>
                </a:solidFill>
              </a:rPr>
              <a:t> </a:t>
            </a:r>
            <a:r>
              <a:rPr sz="2000" b="0" dirty="0" err="1">
                <a:solidFill>
                  <a:srgbClr val="000000"/>
                </a:solidFill>
              </a:rPr>
              <a:t>sustantivas</a:t>
            </a:r>
            <a:endParaRPr sz="2000" b="0" dirty="0">
              <a:solidFill>
                <a:srgbClr val="000000"/>
              </a:solidFill>
            </a:endParaRPr>
          </a:p>
        </p:txBody>
      </p:sp>
      <p:sp>
        <p:nvSpPr>
          <p:cNvPr id="258" name="Shape 258"/>
          <p:cNvSpPr/>
          <p:nvPr/>
        </p:nvSpPr>
        <p:spPr>
          <a:xfrm>
            <a:off x="457676" y="5462937"/>
            <a:ext cx="5670887" cy="160423"/>
          </a:xfrm>
          <a:prstGeom prst="rect">
            <a:avLst/>
          </a:prstGeom>
          <a:solidFill>
            <a:srgbClr val="DD6A2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259" name="image1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81955" y="4902410"/>
            <a:ext cx="3785990" cy="5760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Tema de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36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36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Tema de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36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36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2528</Words>
  <Application>Microsoft Office PowerPoint</Application>
  <PresentationFormat>Presentación en pantalla (16:10)</PresentationFormat>
  <Paragraphs>538</Paragraphs>
  <Slides>37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38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Ciclo Vital  de la documentación</vt:lpstr>
      <vt:lpstr>Presentación de PowerPoint</vt:lpstr>
      <vt:lpstr>Catálogo de disposición documental</vt:lpstr>
      <vt:lpstr>Presentación de PowerPoint</vt:lpstr>
      <vt:lpstr>Presentación de PowerPoint</vt:lpstr>
      <vt:lpstr>Presentación de PowerPoint</vt:lpstr>
      <vt:lpstr>Receso </vt:lpstr>
      <vt:lpstr>Metodología para su  elaboración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Administrador</dc:creator>
  <cp:lastModifiedBy>Barrera R., Gloria</cp:lastModifiedBy>
  <cp:revision>9</cp:revision>
  <cp:lastPrinted>2017-03-28T22:54:18Z</cp:lastPrinted>
  <dcterms:modified xsi:type="dcterms:W3CDTF">2017-03-29T14:24:55Z</dcterms:modified>
</cp:coreProperties>
</file>